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196"/>
  </p:notesMasterIdLst>
  <p:handoutMasterIdLst>
    <p:handoutMasterId r:id="rId197"/>
  </p:handoutMasterIdLst>
  <p:sldIdLst>
    <p:sldId id="259" r:id="rId2"/>
    <p:sldId id="474" r:id="rId3"/>
    <p:sldId id="482" r:id="rId4"/>
    <p:sldId id="286" r:id="rId5"/>
    <p:sldId id="297" r:id="rId6"/>
    <p:sldId id="290" r:id="rId7"/>
    <p:sldId id="298" r:id="rId8"/>
    <p:sldId id="295" r:id="rId9"/>
    <p:sldId id="483" r:id="rId10"/>
    <p:sldId id="294" r:id="rId11"/>
    <p:sldId id="299" r:id="rId12"/>
    <p:sldId id="300" r:id="rId13"/>
    <p:sldId id="289" r:id="rId14"/>
    <p:sldId id="301" r:id="rId15"/>
    <p:sldId id="484" r:id="rId16"/>
    <p:sldId id="302" r:id="rId17"/>
    <p:sldId id="303" r:id="rId18"/>
    <p:sldId id="485" r:id="rId19"/>
    <p:sldId id="305" r:id="rId20"/>
    <p:sldId id="507" r:id="rId21"/>
    <p:sldId id="307" r:id="rId22"/>
    <p:sldId id="589" r:id="rId23"/>
    <p:sldId id="588" r:id="rId24"/>
    <p:sldId id="475" r:id="rId25"/>
    <p:sldId id="308" r:id="rId26"/>
    <p:sldId id="476" r:id="rId27"/>
    <p:sldId id="486" r:id="rId28"/>
    <p:sldId id="309" r:id="rId29"/>
    <p:sldId id="310" r:id="rId30"/>
    <p:sldId id="311" r:id="rId31"/>
    <p:sldId id="312" r:id="rId32"/>
    <p:sldId id="313" r:id="rId33"/>
    <p:sldId id="314" r:id="rId34"/>
    <p:sldId id="487" r:id="rId35"/>
    <p:sldId id="315" r:id="rId36"/>
    <p:sldId id="316" r:id="rId37"/>
    <p:sldId id="317" r:id="rId38"/>
    <p:sldId id="318" r:id="rId39"/>
    <p:sldId id="319" r:id="rId40"/>
    <p:sldId id="320" r:id="rId41"/>
    <p:sldId id="488" r:id="rId42"/>
    <p:sldId id="321" r:id="rId43"/>
    <p:sldId id="322" r:id="rId44"/>
    <p:sldId id="323" r:id="rId45"/>
    <p:sldId id="324" r:id="rId46"/>
    <p:sldId id="325" r:id="rId47"/>
    <p:sldId id="326" r:id="rId48"/>
    <p:sldId id="327" r:id="rId49"/>
    <p:sldId id="328" r:id="rId50"/>
    <p:sldId id="329" r:id="rId51"/>
    <p:sldId id="330" r:id="rId52"/>
    <p:sldId id="331" r:id="rId53"/>
    <p:sldId id="489" r:id="rId54"/>
    <p:sldId id="332" r:id="rId55"/>
    <p:sldId id="333" r:id="rId56"/>
    <p:sldId id="334" r:id="rId57"/>
    <p:sldId id="335" r:id="rId58"/>
    <p:sldId id="336" r:id="rId59"/>
    <p:sldId id="337" r:id="rId60"/>
    <p:sldId id="338" r:id="rId61"/>
    <p:sldId id="339" r:id="rId62"/>
    <p:sldId id="340" r:id="rId63"/>
    <p:sldId id="578" r:id="rId64"/>
    <p:sldId id="341" r:id="rId65"/>
    <p:sldId id="342" r:id="rId66"/>
    <p:sldId id="343" r:id="rId67"/>
    <p:sldId id="344" r:id="rId68"/>
    <p:sldId id="346" r:id="rId69"/>
    <p:sldId id="347" r:id="rId70"/>
    <p:sldId id="348" r:id="rId71"/>
    <p:sldId id="477" r:id="rId72"/>
    <p:sldId id="478" r:id="rId73"/>
    <p:sldId id="491" r:id="rId74"/>
    <p:sldId id="358" r:id="rId75"/>
    <p:sldId id="359" r:id="rId76"/>
    <p:sldId id="360" r:id="rId77"/>
    <p:sldId id="528" r:id="rId78"/>
    <p:sldId id="529" r:id="rId79"/>
    <p:sldId id="512" r:id="rId80"/>
    <p:sldId id="361" r:id="rId81"/>
    <p:sldId id="510" r:id="rId82"/>
    <p:sldId id="521" r:id="rId83"/>
    <p:sldId id="362" r:id="rId84"/>
    <p:sldId id="363" r:id="rId85"/>
    <p:sldId id="569" r:id="rId86"/>
    <p:sldId id="364" r:id="rId87"/>
    <p:sldId id="365" r:id="rId88"/>
    <p:sldId id="366" r:id="rId89"/>
    <p:sldId id="367" r:id="rId90"/>
    <p:sldId id="570" r:id="rId91"/>
    <p:sldId id="571" r:id="rId92"/>
    <p:sldId id="550" r:id="rId93"/>
    <p:sldId id="572" r:id="rId94"/>
    <p:sldId id="370" r:id="rId95"/>
    <p:sldId id="573" r:id="rId96"/>
    <p:sldId id="371" r:id="rId97"/>
    <p:sldId id="372" r:id="rId98"/>
    <p:sldId id="516" r:id="rId99"/>
    <p:sldId id="513" r:id="rId100"/>
    <p:sldId id="514" r:id="rId101"/>
    <p:sldId id="519" r:id="rId102"/>
    <p:sldId id="520" r:id="rId103"/>
    <p:sldId id="518" r:id="rId104"/>
    <p:sldId id="536" r:id="rId105"/>
    <p:sldId id="537" r:id="rId106"/>
    <p:sldId id="538" r:id="rId107"/>
    <p:sldId id="535" r:id="rId108"/>
    <p:sldId id="532" r:id="rId109"/>
    <p:sldId id="534" r:id="rId110"/>
    <p:sldId id="543" r:id="rId111"/>
    <p:sldId id="544" r:id="rId112"/>
    <p:sldId id="545" r:id="rId113"/>
    <p:sldId id="511" r:id="rId114"/>
    <p:sldId id="373" r:id="rId115"/>
    <p:sldId id="374" r:id="rId116"/>
    <p:sldId id="375" r:id="rId117"/>
    <p:sldId id="376" r:id="rId118"/>
    <p:sldId id="377" r:id="rId119"/>
    <p:sldId id="378" r:id="rId120"/>
    <p:sldId id="379" r:id="rId121"/>
    <p:sldId id="575" r:id="rId122"/>
    <p:sldId id="380" r:id="rId123"/>
    <p:sldId id="554" r:id="rId124"/>
    <p:sldId id="555" r:id="rId125"/>
    <p:sldId id="564" r:id="rId126"/>
    <p:sldId id="565" r:id="rId127"/>
    <p:sldId id="559" r:id="rId128"/>
    <p:sldId id="590" r:id="rId129"/>
    <p:sldId id="381" r:id="rId130"/>
    <p:sldId id="382" r:id="rId131"/>
    <p:sldId id="383" r:id="rId132"/>
    <p:sldId id="479" r:id="rId133"/>
    <p:sldId id="480" r:id="rId134"/>
    <p:sldId id="427" r:id="rId135"/>
    <p:sldId id="496" r:id="rId136"/>
    <p:sldId id="428" r:id="rId137"/>
    <p:sldId id="429" r:id="rId138"/>
    <p:sldId id="591" r:id="rId139"/>
    <p:sldId id="430" r:id="rId140"/>
    <p:sldId id="431" r:id="rId141"/>
    <p:sldId id="432" r:id="rId142"/>
    <p:sldId id="433" r:id="rId143"/>
    <p:sldId id="434" r:id="rId144"/>
    <p:sldId id="435" r:id="rId145"/>
    <p:sldId id="436" r:id="rId146"/>
    <p:sldId id="437" r:id="rId147"/>
    <p:sldId id="438" r:id="rId148"/>
    <p:sldId id="439" r:id="rId149"/>
    <p:sldId id="440" r:id="rId150"/>
    <p:sldId id="441" r:id="rId151"/>
    <p:sldId id="442" r:id="rId152"/>
    <p:sldId id="443" r:id="rId153"/>
    <p:sldId id="444" r:id="rId154"/>
    <p:sldId id="566" r:id="rId155"/>
    <p:sldId id="446" r:id="rId156"/>
    <p:sldId id="498" r:id="rId157"/>
    <p:sldId id="447" r:id="rId158"/>
    <p:sldId id="448" r:id="rId159"/>
    <p:sldId id="449" r:id="rId160"/>
    <p:sldId id="450" r:id="rId161"/>
    <p:sldId id="451" r:id="rId162"/>
    <p:sldId id="579" r:id="rId163"/>
    <p:sldId id="592" r:id="rId164"/>
    <p:sldId id="593" r:id="rId165"/>
    <p:sldId id="452" r:id="rId166"/>
    <p:sldId id="453" r:id="rId167"/>
    <p:sldId id="454" r:id="rId168"/>
    <p:sldId id="568" r:id="rId169"/>
    <p:sldId id="481" r:id="rId170"/>
    <p:sldId id="499" r:id="rId171"/>
    <p:sldId id="455" r:id="rId172"/>
    <p:sldId id="456" r:id="rId173"/>
    <p:sldId id="457" r:id="rId174"/>
    <p:sldId id="500" r:id="rId175"/>
    <p:sldId id="458" r:id="rId176"/>
    <p:sldId id="459" r:id="rId177"/>
    <p:sldId id="460" r:id="rId178"/>
    <p:sldId id="461" r:id="rId179"/>
    <p:sldId id="501" r:id="rId180"/>
    <p:sldId id="462" r:id="rId181"/>
    <p:sldId id="463" r:id="rId182"/>
    <p:sldId id="464" r:id="rId183"/>
    <p:sldId id="581" r:id="rId184"/>
    <p:sldId id="582" r:id="rId185"/>
    <p:sldId id="583" r:id="rId186"/>
    <p:sldId id="584" r:id="rId187"/>
    <p:sldId id="585" r:id="rId188"/>
    <p:sldId id="587" r:id="rId189"/>
    <p:sldId id="465" r:id="rId190"/>
    <p:sldId id="502" r:id="rId191"/>
    <p:sldId id="503" r:id="rId192"/>
    <p:sldId id="504" r:id="rId193"/>
    <p:sldId id="506" r:id="rId194"/>
    <p:sldId id="505" r:id="rId19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0000"/>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3" autoAdjust="0"/>
    <p:restoredTop sz="79087" autoAdjust="0"/>
  </p:normalViewPr>
  <p:slideViewPr>
    <p:cSldViewPr snapToGrid="0">
      <p:cViewPr varScale="1">
        <p:scale>
          <a:sx n="67" d="100"/>
          <a:sy n="67" d="100"/>
        </p:scale>
        <p:origin x="922" y="58"/>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handoutMaster" Target="handoutMasters/handoutMaster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2025/6/10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2025/6/10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3179656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166974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3616175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324153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14757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372925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86305702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099964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983533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9964660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510573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13883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867056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2358352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4395672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zh-CN" altLang="en-US" dirty="0">
                <a:latin typeface="Arial" panose="020B0604020202020204" pitchFamily="34" charset="0"/>
              </a:rPr>
              <a:t>未细看</a:t>
            </a:r>
            <a:endParaRPr lang="zh-CN" altLang="zh-CN" dirty="0">
              <a:latin typeface="Arial" panose="020B0604020202020204" pitchFamily="34" charset="0"/>
            </a:endParaRPr>
          </a:p>
        </p:txBody>
      </p:sp>
    </p:spTree>
    <p:extLst>
      <p:ext uri="{BB962C8B-B14F-4D97-AF65-F5344CB8AC3E}">
        <p14:creationId xmlns:p14="http://schemas.microsoft.com/office/powerpoint/2010/main" val="211696477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6607370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1467702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8338536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036579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514298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53534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01756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30587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5930647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6422244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en-US" altLang="zh-CN" dirty="0">
                <a:latin typeface="Arial" panose="020B0604020202020204" pitchFamily="34" charset="0"/>
              </a:rPr>
              <a:t>// </a:t>
            </a:r>
            <a:r>
              <a:rPr lang="zh-CN" altLang="en-US" dirty="0">
                <a:latin typeface="Arial" panose="020B0604020202020204" pitchFamily="34" charset="0"/>
              </a:rPr>
              <a:t>删除后可能破坏平衡，判断是否右高了 </a:t>
            </a:r>
            <a:r>
              <a:rPr lang="en-US" altLang="zh-CN" dirty="0">
                <a:latin typeface="Arial" panose="020B0604020202020204" pitchFamily="34" charset="0"/>
              </a:rPr>
              <a:t>2</a:t>
            </a:r>
            <a:r>
              <a:rPr lang="zh-CN" altLang="en-US" dirty="0">
                <a:latin typeface="Arial" panose="020B0604020202020204" pitchFamily="34" charset="0"/>
              </a:rPr>
              <a:t>，失衡发生在 </a:t>
            </a:r>
            <a:r>
              <a:rPr lang="en-US" altLang="zh-CN" dirty="0">
                <a:latin typeface="Arial" panose="020B0604020202020204" pitchFamily="34" charset="0"/>
              </a:rPr>
              <a:t>t </a:t>
            </a:r>
            <a:r>
              <a:rPr lang="zh-CN" altLang="en-US" dirty="0">
                <a:latin typeface="Arial" panose="020B0604020202020204" pitchFamily="34" charset="0"/>
              </a:rPr>
              <a:t>的右子树</a:t>
            </a:r>
            <a:endParaRPr lang="en-US" altLang="zh-CN" dirty="0">
              <a:latin typeface="Arial" panose="020B0604020202020204" pitchFamily="34" charset="0"/>
            </a:endParaRPr>
          </a:p>
          <a:p>
            <a:pPr marL="228600" indent="-228600" eaLnBrk="1" hangingPunct="1">
              <a:buAutoNum type="arabicPeriod"/>
            </a:pPr>
            <a:r>
              <a:rPr lang="en-US" altLang="zh-CN" dirty="0">
                <a:latin typeface="Arial" panose="020B0604020202020204" pitchFamily="34" charset="0"/>
              </a:rPr>
              <a:t>// RR</a:t>
            </a:r>
            <a:r>
              <a:rPr lang="zh-CN" altLang="en-US" dirty="0">
                <a:latin typeface="Arial" panose="020B0604020202020204" pitchFamily="34" charset="0"/>
              </a:rPr>
              <a:t>型或</a:t>
            </a:r>
            <a:r>
              <a:rPr lang="en-US" altLang="zh-CN" dirty="0">
                <a:latin typeface="Arial" panose="020B0604020202020204" pitchFamily="34" charset="0"/>
              </a:rPr>
              <a:t>RL</a:t>
            </a:r>
            <a:r>
              <a:rPr lang="zh-CN" altLang="en-US" dirty="0">
                <a:latin typeface="Arial" panose="020B0604020202020204" pitchFamily="34" charset="0"/>
              </a:rPr>
              <a:t>型失衡</a:t>
            </a:r>
            <a:endParaRPr lang="en-US" altLang="zh-CN" dirty="0">
              <a:latin typeface="Arial" panose="020B0604020202020204" pitchFamily="34" charset="0"/>
            </a:endParaRPr>
          </a:p>
          <a:p>
            <a:pPr marL="228600" indent="-228600" eaLnBrk="1" hangingPunct="1">
              <a:buAutoNum type="arabicPeriod"/>
            </a:pPr>
            <a:r>
              <a:rPr lang="en-US" altLang="zh-CN" dirty="0">
                <a:latin typeface="Arial" panose="020B0604020202020204" pitchFamily="34" charset="0"/>
              </a:rPr>
              <a:t>// </a:t>
            </a:r>
            <a:r>
              <a:rPr lang="zh-CN" altLang="en-US" dirty="0">
                <a:latin typeface="Arial" panose="020B0604020202020204" pitchFamily="34" charset="0"/>
              </a:rPr>
              <a:t>右右型失衡（单左旋）</a:t>
            </a:r>
            <a:endParaRPr lang="en-US" altLang="zh-CN" dirty="0">
              <a:latin typeface="Arial" panose="020B0604020202020204" pitchFamily="34" charset="0"/>
            </a:endParaRPr>
          </a:p>
          <a:p>
            <a:pPr marL="228600" indent="-228600" eaLnBrk="1" hangingPunct="1">
              <a:buAutoNum type="arabicPeriod"/>
            </a:pPr>
            <a:r>
              <a:rPr lang="en-US" altLang="zh-CN" dirty="0">
                <a:latin typeface="Arial" panose="020B0604020202020204" pitchFamily="34" charset="0"/>
              </a:rPr>
              <a:t>// </a:t>
            </a:r>
            <a:r>
              <a:rPr lang="zh-CN" altLang="en-US" dirty="0">
                <a:latin typeface="Arial" panose="020B0604020202020204" pitchFamily="34" charset="0"/>
              </a:rPr>
              <a:t>右左型失衡（右旋</a:t>
            </a:r>
            <a:r>
              <a:rPr lang="en-US" altLang="zh-CN" dirty="0">
                <a:latin typeface="Arial" panose="020B0604020202020204" pitchFamily="34" charset="0"/>
              </a:rPr>
              <a:t>+</a:t>
            </a:r>
            <a:r>
              <a:rPr lang="zh-CN" altLang="en-US" dirty="0">
                <a:latin typeface="Arial" panose="020B0604020202020204" pitchFamily="34" charset="0"/>
              </a:rPr>
              <a:t>左旋）</a:t>
            </a:r>
            <a:endParaRPr lang="zh-CN" altLang="zh-CN" dirty="0">
              <a:latin typeface="Arial" panose="020B0604020202020204" pitchFamily="34" charset="0"/>
            </a:endParaRPr>
          </a:p>
        </p:txBody>
      </p:sp>
    </p:spTree>
    <p:extLst>
      <p:ext uri="{BB962C8B-B14F-4D97-AF65-F5344CB8AC3E}">
        <p14:creationId xmlns:p14="http://schemas.microsoft.com/office/powerpoint/2010/main" val="3448450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zh-CN" altLang="en-US" dirty="0"/>
              <a:t>如果 </a:t>
            </a:r>
            <a:r>
              <a:rPr lang="en-US" altLang="zh-CN" dirty="0"/>
              <a:t>x &gt; t-&gt;data</a:t>
            </a:r>
            <a:r>
              <a:rPr lang="zh-CN" altLang="en-US" dirty="0"/>
              <a:t>：去右子树删除</a:t>
            </a:r>
            <a:endParaRPr lang="en-US" altLang="zh-CN" dirty="0"/>
          </a:p>
          <a:p>
            <a:pPr marL="228600" indent="-228600" eaLnBrk="1" hangingPunct="1">
              <a:buAutoNum type="arabicPeriod"/>
            </a:pPr>
            <a:r>
              <a:rPr lang="en-US" altLang="zh-CN" dirty="0">
                <a:latin typeface="Arial" panose="020B0604020202020204" pitchFamily="34" charset="0"/>
              </a:rPr>
              <a:t>// </a:t>
            </a:r>
            <a:r>
              <a:rPr lang="zh-CN" altLang="en-US" dirty="0">
                <a:latin typeface="Arial" panose="020B0604020202020204" pitchFamily="34" charset="0"/>
              </a:rPr>
              <a:t>删除后左边可能变高，左子树高于右子树 </a:t>
            </a:r>
            <a:r>
              <a:rPr lang="en-US" altLang="zh-CN" dirty="0">
                <a:latin typeface="Arial" panose="020B0604020202020204" pitchFamily="34" charset="0"/>
              </a:rPr>
              <a:t>2</a:t>
            </a:r>
            <a:r>
              <a:rPr lang="zh-CN" altLang="en-US" dirty="0">
                <a:latin typeface="Arial" panose="020B0604020202020204" pitchFamily="34" charset="0"/>
              </a:rPr>
              <a:t>：失衡发生在 </a:t>
            </a:r>
            <a:r>
              <a:rPr lang="en-US" altLang="zh-CN" dirty="0">
                <a:latin typeface="Arial" panose="020B0604020202020204" pitchFamily="34" charset="0"/>
              </a:rPr>
              <a:t>t </a:t>
            </a:r>
            <a:r>
              <a:rPr lang="zh-CN" altLang="en-US" dirty="0">
                <a:latin typeface="Arial" panose="020B0604020202020204" pitchFamily="34" charset="0"/>
              </a:rPr>
              <a:t>的左子树</a:t>
            </a:r>
            <a:endParaRPr lang="en-US" altLang="zh-CN" dirty="0">
              <a:latin typeface="Arial" panose="020B0604020202020204" pitchFamily="34" charset="0"/>
            </a:endParaRPr>
          </a:p>
          <a:p>
            <a:pPr marL="228600" indent="-228600" eaLnBrk="1" hangingPunct="1">
              <a:buAutoNum type="arabicPeriod"/>
            </a:pPr>
            <a:r>
              <a:rPr lang="zh-CN" altLang="en-US" dirty="0">
                <a:latin typeface="Arial" panose="020B0604020202020204" pitchFamily="34" charset="0"/>
              </a:rPr>
              <a:t> </a:t>
            </a:r>
            <a:r>
              <a:rPr lang="en-US" altLang="zh-CN" dirty="0">
                <a:latin typeface="Arial" panose="020B0604020202020204" pitchFamily="34" charset="0"/>
              </a:rPr>
              <a:t>// </a:t>
            </a:r>
            <a:r>
              <a:rPr lang="zh-CN" altLang="en-US" dirty="0">
                <a:latin typeface="Arial" panose="020B0604020202020204" pitchFamily="34" charset="0"/>
              </a:rPr>
              <a:t>左左型失衡（单右旋）</a:t>
            </a:r>
            <a:endParaRPr lang="en-US" altLang="zh-CN" dirty="0">
              <a:latin typeface="Arial" panose="020B0604020202020204" pitchFamily="34" charset="0"/>
            </a:endParaRPr>
          </a:p>
          <a:p>
            <a:pPr marL="228600" indent="-228600" eaLnBrk="1" hangingPunct="1">
              <a:buAutoNum type="arabicPeriod"/>
            </a:pPr>
            <a:r>
              <a:rPr lang="en-US" altLang="zh-CN" dirty="0">
                <a:latin typeface="Arial" panose="020B0604020202020204" pitchFamily="34" charset="0"/>
              </a:rPr>
              <a:t>// </a:t>
            </a:r>
            <a:r>
              <a:rPr lang="zh-CN" altLang="en-US" dirty="0">
                <a:latin typeface="Arial" panose="020B0604020202020204" pitchFamily="34" charset="0"/>
              </a:rPr>
              <a:t>左右型失衡（左旋</a:t>
            </a:r>
            <a:r>
              <a:rPr lang="en-US" altLang="zh-CN" dirty="0">
                <a:latin typeface="Arial" panose="020B0604020202020204" pitchFamily="34" charset="0"/>
              </a:rPr>
              <a:t>+</a:t>
            </a:r>
            <a:r>
              <a:rPr lang="zh-CN" altLang="en-US" dirty="0">
                <a:latin typeface="Arial" panose="020B0604020202020204" pitchFamily="34" charset="0"/>
              </a:rPr>
              <a:t>右旋）</a:t>
            </a:r>
            <a:endParaRPr lang="zh-CN" altLang="zh-CN" dirty="0">
              <a:latin typeface="Arial" panose="020B0604020202020204" pitchFamily="34" charset="0"/>
            </a:endParaRPr>
          </a:p>
        </p:txBody>
      </p:sp>
    </p:spTree>
    <p:extLst>
      <p:ext uri="{BB962C8B-B14F-4D97-AF65-F5344CB8AC3E}">
        <p14:creationId xmlns:p14="http://schemas.microsoft.com/office/powerpoint/2010/main" val="344299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3390282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en-US" altLang="zh-CN" dirty="0">
                <a:latin typeface="Arial" panose="020B0604020202020204" pitchFamily="34" charset="0"/>
              </a:rPr>
              <a:t>// </a:t>
            </a:r>
            <a:r>
              <a:rPr lang="zh-CN" altLang="en-US" dirty="0">
                <a:latin typeface="Arial" panose="020B0604020202020204" pitchFamily="34" charset="0"/>
              </a:rPr>
              <a:t>找右子树中最小的节点作为替代</a:t>
            </a:r>
            <a:endParaRPr lang="zh-CN" altLang="zh-CN" dirty="0">
              <a:latin typeface="Arial" panose="020B0604020202020204" pitchFamily="34" charset="0"/>
            </a:endParaRPr>
          </a:p>
        </p:txBody>
      </p:sp>
    </p:spTree>
    <p:extLst>
      <p:ext uri="{BB962C8B-B14F-4D97-AF65-F5344CB8AC3E}">
        <p14:creationId xmlns:p14="http://schemas.microsoft.com/office/powerpoint/2010/main" val="9326063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这里的 </a:t>
            </a:r>
            <a:r>
              <a:rPr lang="en-US" altLang="zh-CN" dirty="0"/>
              <a:t>+1 </a:t>
            </a:r>
            <a:r>
              <a:rPr lang="zh-CN" altLang="en-US" dirty="0"/>
              <a:t>是因为：</a:t>
            </a:r>
          </a:p>
          <a:p>
            <a:r>
              <a:rPr lang="zh-CN" altLang="en-US" b="1" dirty="0"/>
              <a:t>当前节点 </a:t>
            </a:r>
            <a:r>
              <a:rPr lang="en-US" altLang="zh-CN" b="1" dirty="0"/>
              <a:t>t </a:t>
            </a:r>
            <a:r>
              <a:rPr lang="zh-CN" altLang="en-US" b="1" dirty="0"/>
              <a:t>的高度等于“它的左右子树中更高的那一边的高度”再加上它自己这一层。</a:t>
            </a:r>
            <a:endParaRPr lang="zh-CN" altLang="en-US" dirty="0"/>
          </a:p>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1816587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1899109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9107477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33429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66889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02329241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60552528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8478347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6498636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7638624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124771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982067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1790482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7133597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26712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6488226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3142938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774380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6754967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3656197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3805027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078137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358942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zh-CN" altLang="en-US" dirty="0">
                <a:latin typeface="Arial" panose="020B0604020202020204" pitchFamily="34" charset="0"/>
              </a:rPr>
              <a:t>笔记有详细解释</a:t>
            </a:r>
            <a:endParaRPr lang="zh-CN" altLang="zh-CN" dirty="0">
              <a:latin typeface="Arial" panose="020B0604020202020204" pitchFamily="34" charset="0"/>
            </a:endParaRPr>
          </a:p>
        </p:txBody>
      </p:sp>
    </p:spTree>
    <p:extLst>
      <p:ext uri="{BB962C8B-B14F-4D97-AF65-F5344CB8AC3E}">
        <p14:creationId xmlns:p14="http://schemas.microsoft.com/office/powerpoint/2010/main" val="190066048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0905782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19065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67646623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5965769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6504637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1123964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99256750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360811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352219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4282510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3157218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9164883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26732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519526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1423304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8959888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7253419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5986712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58420575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1435776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8311690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8374904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1345586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957915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3202658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5868193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8966499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1076504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7205846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75999039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0670487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4869518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9025538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9821279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42847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66980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8938571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9594712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1880647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458102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0636985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9069576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4511300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116248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4340789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87851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84542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084483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39937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17751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11363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97972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10546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98014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85950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9936632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73888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3622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372616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08173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zh-CN" altLang="en-US" b="1" dirty="0"/>
              <a:t>平衡因子</a:t>
            </a:r>
            <a:r>
              <a:rPr lang="zh-CN" altLang="en-US" dirty="0"/>
              <a:t>，通常用于 </a:t>
            </a:r>
            <a:r>
              <a:rPr lang="en-US" altLang="zh-CN" dirty="0"/>
              <a:t>AVL </a:t>
            </a:r>
            <a:r>
              <a:rPr lang="zh-CN" altLang="en-US" dirty="0"/>
              <a:t>树中，表示该结点左子树高度 </a:t>
            </a:r>
            <a:r>
              <a:rPr lang="en-US" altLang="zh-CN" dirty="0"/>
              <a:t>- </a:t>
            </a:r>
            <a:r>
              <a:rPr lang="zh-CN" altLang="en-US" dirty="0"/>
              <a:t>右子树高度</a:t>
            </a:r>
            <a:endParaRPr lang="en-US" altLang="zh-CN" dirty="0"/>
          </a:p>
          <a:p>
            <a:pPr marL="228600" indent="-228600" eaLnBrk="1" hangingPunct="1">
              <a:buAutoNum type="arabicPeriod"/>
            </a:pPr>
            <a:r>
              <a:rPr lang="zh-CN" altLang="en-US" dirty="0"/>
              <a:t>平衡二叉搜索树（如 </a:t>
            </a:r>
            <a:r>
              <a:rPr lang="en-US" altLang="zh-CN" dirty="0"/>
              <a:t>AVL </a:t>
            </a:r>
            <a:r>
              <a:rPr lang="zh-CN" altLang="en-US" dirty="0"/>
              <a:t>树）</a:t>
            </a:r>
            <a:endParaRPr lang="zh-CN" altLang="zh-CN" dirty="0">
              <a:latin typeface="Arial" panose="020B0604020202020204" pitchFamily="34" charset="0"/>
            </a:endParaRPr>
          </a:p>
        </p:txBody>
      </p:sp>
    </p:spTree>
    <p:extLst>
      <p:ext uri="{BB962C8B-B14F-4D97-AF65-F5344CB8AC3E}">
        <p14:creationId xmlns:p14="http://schemas.microsoft.com/office/powerpoint/2010/main" val="2419356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27206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350000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7357859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69063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996258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29236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972095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93533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9356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05839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667970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114225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090932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667310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13012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768180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82493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307932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03224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69527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7502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405352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098885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098015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059561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594291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947687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575515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131968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39723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503533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231846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None/>
            </a:pPr>
            <a:r>
              <a:rPr lang="en-US" altLang="zh-CN" sz="1200"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2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t = (t-&gt;left)? t-&gt;left : t-&gt;right;</a:t>
            </a:r>
          </a:p>
          <a:p>
            <a:pPr>
              <a:buNone/>
            </a:pPr>
            <a:r>
              <a:rPr lang="zh-CN" altLang="en-US" dirty="0"/>
              <a:t>这句的目的是让 </a:t>
            </a:r>
            <a:r>
              <a:rPr lang="en-US" altLang="zh-CN" dirty="0"/>
              <a:t>t </a:t>
            </a:r>
            <a:r>
              <a:rPr lang="zh-CN" altLang="en-US" dirty="0"/>
              <a:t>指向它的唯一孩子（如果存在）：</a:t>
            </a:r>
          </a:p>
          <a:p>
            <a:pPr>
              <a:buFont typeface="Arial" panose="020B0604020202020204" pitchFamily="34" charset="0"/>
              <a:buChar char="•"/>
            </a:pPr>
            <a:r>
              <a:rPr lang="zh-CN" altLang="en-US" dirty="0"/>
              <a:t>如果左孩子不为空：就让 </a:t>
            </a:r>
            <a:r>
              <a:rPr lang="en-US" altLang="zh-CN" dirty="0"/>
              <a:t>t </a:t>
            </a:r>
            <a:r>
              <a:rPr lang="zh-CN" altLang="en-US" dirty="0"/>
              <a:t>指向左孩子；</a:t>
            </a:r>
          </a:p>
          <a:p>
            <a:pPr>
              <a:buFont typeface="Arial" panose="020B0604020202020204" pitchFamily="34" charset="0"/>
              <a:buChar char="•"/>
            </a:pPr>
            <a:r>
              <a:rPr lang="zh-CN" altLang="en-US" dirty="0"/>
              <a:t>否则（说明左孩子为空）就让 </a:t>
            </a:r>
            <a:r>
              <a:rPr lang="en-US" altLang="zh-CN" dirty="0"/>
              <a:t>t </a:t>
            </a:r>
            <a:r>
              <a:rPr lang="zh-CN" altLang="en-US" dirty="0"/>
              <a:t>指向右孩子；</a:t>
            </a:r>
          </a:p>
          <a:p>
            <a:r>
              <a:rPr lang="zh-CN" altLang="en-US" dirty="0"/>
              <a:t>如果是叶子结点，两者都为空，那这句的结果是：</a:t>
            </a:r>
            <a:r>
              <a:rPr lang="en-US" altLang="zh-CN" dirty="0"/>
              <a:t>t = NULL</a:t>
            </a:r>
            <a:r>
              <a:rPr lang="zh-CN" altLang="en-US" dirty="0"/>
              <a:t>。</a:t>
            </a:r>
          </a:p>
          <a:p>
            <a:pPr>
              <a:buNone/>
            </a:pPr>
            <a:r>
              <a:rPr lang="zh-CN" altLang="en-US" dirty="0"/>
              <a:t>是在 </a:t>
            </a:r>
            <a:r>
              <a:rPr lang="zh-CN" altLang="en-US" b="1" dirty="0"/>
              <a:t>让它的父结点“跳过它”</a:t>
            </a:r>
            <a:r>
              <a:rPr lang="zh-CN" altLang="en-US" dirty="0"/>
              <a:t>，直接指向它的孩子节点；</a:t>
            </a:r>
          </a:p>
          <a:p>
            <a:r>
              <a:rPr lang="zh-CN" altLang="en-US" dirty="0"/>
              <a:t>所以在调用这个代码前，外层逻辑一定是通过 </a:t>
            </a:r>
            <a:r>
              <a:rPr lang="zh-CN" altLang="en-US" b="1" dirty="0"/>
              <a:t>引用或指针</a:t>
            </a:r>
            <a:r>
              <a:rPr lang="zh-CN" altLang="en-US" dirty="0"/>
              <a:t>传入的 </a:t>
            </a:r>
            <a:r>
              <a:rPr lang="en-US" altLang="zh-CN" dirty="0"/>
              <a:t>t</a:t>
            </a:r>
            <a:r>
              <a:rPr lang="zh-CN" altLang="en-US" dirty="0"/>
              <a:t>，这样修改 </a:t>
            </a:r>
            <a:r>
              <a:rPr lang="en-US" altLang="zh-CN" dirty="0"/>
              <a:t>t </a:t>
            </a:r>
            <a:r>
              <a:rPr lang="zh-CN" altLang="en-US" dirty="0"/>
              <a:t>就会影响树结构。</a:t>
            </a:r>
          </a:p>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87001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None/>
            </a:pPr>
            <a:r>
              <a:rPr lang="zh-CN" altLang="en-US" dirty="0"/>
              <a:t>递归地在 </a:t>
            </a:r>
            <a:r>
              <a:rPr lang="en-US" altLang="zh-CN" dirty="0"/>
              <a:t>t-&gt;right </a:t>
            </a:r>
            <a:r>
              <a:rPr lang="zh-CN" altLang="en-US" dirty="0"/>
              <a:t>子树中删除 </a:t>
            </a:r>
            <a:r>
              <a:rPr lang="en-US" altLang="zh-CN" dirty="0"/>
              <a:t>substitute-&gt;data</a:t>
            </a:r>
            <a:r>
              <a:rPr lang="zh-CN" altLang="en-US" dirty="0"/>
              <a:t>；</a:t>
            </a:r>
          </a:p>
          <a:p>
            <a:pPr>
              <a:buNone/>
            </a:pPr>
            <a:r>
              <a:rPr lang="zh-CN" altLang="en-US" dirty="0"/>
              <a:t>注意，这里递归的是 </a:t>
            </a:r>
            <a:r>
              <a:rPr lang="en-US" altLang="zh-CN" dirty="0"/>
              <a:t>t-&gt;right</a:t>
            </a:r>
            <a:r>
              <a:rPr lang="zh-CN" altLang="en-US" dirty="0"/>
              <a:t>，因为 </a:t>
            </a:r>
            <a:r>
              <a:rPr lang="en-US" altLang="zh-CN" dirty="0"/>
              <a:t>substitute </a:t>
            </a:r>
            <a:r>
              <a:rPr lang="zh-CN" altLang="en-US" dirty="0"/>
              <a:t>是从 </a:t>
            </a:r>
            <a:r>
              <a:rPr lang="en-US" altLang="zh-CN" dirty="0"/>
              <a:t>t-&gt;right </a:t>
            </a:r>
            <a:r>
              <a:rPr lang="zh-CN" altLang="en-US" dirty="0"/>
              <a:t>中找到的；</a:t>
            </a:r>
          </a:p>
          <a:p>
            <a:r>
              <a:rPr lang="zh-CN" altLang="en-US" dirty="0"/>
              <a:t>而且 </a:t>
            </a:r>
            <a:r>
              <a:rPr lang="en-US" altLang="zh-CN" dirty="0"/>
              <a:t>substitute </a:t>
            </a:r>
            <a:r>
              <a:rPr lang="zh-CN" altLang="en-US" dirty="0"/>
              <a:t>一定是一个“度 ≤ </a:t>
            </a:r>
            <a:r>
              <a:rPr lang="en-US" altLang="zh-CN" dirty="0"/>
              <a:t>1”</a:t>
            </a:r>
            <a:r>
              <a:rPr lang="zh-CN" altLang="en-US" dirty="0"/>
              <a:t>的节点（即最多只有一个右孩子），所以这次递归会走上你前面给的“只有一个孩子或叶子节点”的逻辑分支，最终成功删除。</a:t>
            </a:r>
          </a:p>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46370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018964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647774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543235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44765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732161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715083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85357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682142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29828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9773575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7157344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4315735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288128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422522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298590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904103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205183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088462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302790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576073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2777903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163553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984961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143207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741435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448265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zh-CN" altLang="en-US" dirty="0"/>
              <a:t>**旋转不是“覆盖”某个节点的位置，而是重新组织指针关系，把节点挂到新的位置去。**原 </a:t>
            </a:r>
            <a:r>
              <a:rPr lang="en-US" altLang="zh-CN" dirty="0"/>
              <a:t>mid </a:t>
            </a:r>
            <a:r>
              <a:rPr lang="zh-CN" altLang="en-US" dirty="0"/>
              <a:t>并没有消失，而是被“提上去”，变成了新的子树根；而原 </a:t>
            </a:r>
            <a:r>
              <a:rPr lang="en-US" altLang="zh-CN" dirty="0"/>
              <a:t>mid-&gt;right</a:t>
            </a:r>
            <a:r>
              <a:rPr lang="zh-CN" altLang="en-US" dirty="0"/>
              <a:t>（即 </a:t>
            </a:r>
            <a:r>
              <a:rPr lang="en-US" altLang="zh-CN" dirty="0"/>
              <a:t>B</a:t>
            </a:r>
            <a:r>
              <a:rPr lang="zh-CN" altLang="en-US" dirty="0"/>
              <a:t>）则变成了 </a:t>
            </a:r>
            <a:r>
              <a:rPr lang="en-US" altLang="zh-CN" dirty="0"/>
              <a:t>up-&gt;left</a:t>
            </a:r>
            <a:r>
              <a:rPr lang="zh-CN" altLang="en-US" dirty="0"/>
              <a:t>，这样所有节点都保留、结构也重新平衡。</a:t>
            </a:r>
            <a:endParaRPr lang="zh-CN" altLang="zh-CN" dirty="0">
              <a:latin typeface="Arial" panose="020B0604020202020204" pitchFamily="34" charset="0"/>
            </a:endParaRPr>
          </a:p>
        </p:txBody>
      </p:sp>
    </p:spTree>
    <p:extLst>
      <p:ext uri="{BB962C8B-B14F-4D97-AF65-F5344CB8AC3E}">
        <p14:creationId xmlns:p14="http://schemas.microsoft.com/office/powerpoint/2010/main" val="22077528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566436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05837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8891157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838372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034038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593496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7847871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226049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607501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13620717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6834512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3146731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386927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838200" y="414956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838200" y="5114030"/>
            <a:ext cx="105156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2160" userDrawn="1">
          <p15:clr>
            <a:srgbClr val="FBAE40"/>
          </p15:clr>
        </p15:guide>
        <p15:guide id="4"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4946ABC9-62A5-42D5-BF9F-E7A801511394}"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013420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C8BDC3BA-0B7C-4A75-9E33-45CB920E7758}"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61535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75821406-8699-46F7-BC43-9A0383F1DDB8}" type="slidenum">
              <a:rPr lang="en-US" altLang="zh-CN"/>
              <a:pPr>
                <a:defRPr/>
              </a:pPr>
              <a:t>‹#›</a:t>
            </a:fld>
            <a:endParaRPr lang="en-US" altLang="zh-CN"/>
          </a:p>
        </p:txBody>
      </p:sp>
      <p:sp>
        <p:nvSpPr>
          <p:cNvPr id="4"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14873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46578"/>
            <a:ext cx="11162884" cy="5060598"/>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699" y="754146"/>
            <a:ext cx="11162884" cy="574183"/>
          </a:xfrm>
          <a:prstGeom prst="rect">
            <a:avLst/>
          </a:prstGeom>
        </p:spPr>
        <p:txBody>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32050"/>
            <a:ext cx="11162884" cy="5075126"/>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701" y="772402"/>
            <a:ext cx="11162884"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sp>
        <p:nvSpPr>
          <p:cNvPr id="9" name="文本框 8"/>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 y="0"/>
            <a:ext cx="12193057" cy="664522"/>
          </a:xfrm>
          <a:prstGeom prst="rect">
            <a:avLst/>
          </a:prstGeom>
        </p:spPr>
      </p:pic>
      <p:sp>
        <p:nvSpPr>
          <p:cNvPr id="7" name="矩形 6"/>
          <p:cNvSpPr/>
          <p:nvPr/>
        </p:nvSpPr>
        <p:spPr>
          <a:xfrm>
            <a:off x="0" y="5821680"/>
            <a:ext cx="12192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5" y="6100772"/>
            <a:ext cx="2611396" cy="518469"/>
          </a:xfrm>
          <a:prstGeom prst="rect">
            <a:avLst/>
          </a:prstGeom>
        </p:spPr>
      </p:pic>
      <p:sp>
        <p:nvSpPr>
          <p:cNvPr id="2" name="标题 1"/>
          <p:cNvSpPr>
            <a:spLocks noGrp="1"/>
          </p:cNvSpPr>
          <p:nvPr>
            <p:ph type="title"/>
          </p:nvPr>
        </p:nvSpPr>
        <p:spPr>
          <a:xfrm>
            <a:off x="431801" y="235137"/>
            <a:ext cx="8632687"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pic>
        <p:nvPicPr>
          <p:cNvPr id="9" name="图片 8"/>
          <p:cNvPicPr>
            <a:picLocks noChangeAspect="1"/>
          </p:cNvPicPr>
          <p:nvPr userDrawn="1"/>
        </p:nvPicPr>
        <p:blipFill>
          <a:blip r:embed="rId2"/>
          <a:stretch>
            <a:fillRect/>
          </a:stretch>
        </p:blipFill>
        <p:spPr>
          <a:xfrm>
            <a:off x="1" y="0"/>
            <a:ext cx="12193057" cy="664522"/>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7408" userDrawn="1">
          <p15:clr>
            <a:srgbClr val="FBAE40"/>
          </p15:clr>
        </p15:guide>
        <p15:guide id="2" pos="272" userDrawn="1">
          <p15:clr>
            <a:srgbClr val="FBAE40"/>
          </p15:clr>
        </p15:guide>
        <p15:guide id="5" pos="4167" userDrawn="1">
          <p15:clr>
            <a:srgbClr val="FBAE40"/>
          </p15:clr>
        </p15:guide>
        <p15:guide id="6" pos="153" userDrawn="1">
          <p15:clr>
            <a:srgbClr val="FBAE40"/>
          </p15:clr>
        </p15:guide>
        <p15:guide id="7" pos="5556" userDrawn="1">
          <p15:clr>
            <a:srgbClr val="FBAE40"/>
          </p15:clr>
        </p15:guide>
        <p15:guide id="8" pos="20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1" y="0"/>
            <a:ext cx="12193057" cy="664522"/>
          </a:xfrm>
          <a:prstGeom prst="rect">
            <a:avLst/>
          </a:prstGeom>
        </p:spPr>
      </p:pic>
      <p:sp>
        <p:nvSpPr>
          <p:cNvPr id="15" name="矩形 14"/>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7" name="矩形 16"/>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1" y="0"/>
            <a:ext cx="12193057" cy="664522"/>
          </a:xfrm>
          <a:prstGeom prst="rect">
            <a:avLst/>
          </a:prstGeom>
        </p:spPr>
      </p:pic>
      <p:sp>
        <p:nvSpPr>
          <p:cNvPr id="9" name="矩形 8"/>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94235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349859" y="1717675"/>
            <a:ext cx="5376000"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717675"/>
            <a:ext cx="5376333"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标题 1"/>
          <p:cNvSpPr>
            <a:spLocks noGrp="1"/>
          </p:cNvSpPr>
          <p:nvPr>
            <p:ph type="title"/>
          </p:nvPr>
        </p:nvSpPr>
        <p:spPr>
          <a:xfrm>
            <a:off x="349858" y="732889"/>
            <a:ext cx="11408225" cy="576000"/>
          </a:xfrm>
          <a:prstGeom prst="rect">
            <a:avLst/>
          </a:prstGeom>
        </p:spPr>
        <p:txBody>
          <a:bodyPr/>
          <a:lstStyle>
            <a:lvl1pPr>
              <a:defRPr lang="zh-CN" altLang="en-US" sz="3200" b="1">
                <a:solidFill>
                  <a:schemeClr val="accent1"/>
                </a:solidFill>
              </a:defRPr>
            </a:lvl1pPr>
          </a:lstStyle>
          <a:p>
            <a:pPr lvl="0"/>
            <a:r>
              <a:rPr lang="zh-CN" altLang="en-US" dirty="0"/>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49859" y="745630"/>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398107"/>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574801"/>
            <a:ext cx="5376000" cy="4969123"/>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574801"/>
            <a:ext cx="5376333" cy="4969123"/>
          </a:xfrm>
        </p:spPr>
        <p:txBody>
          <a:bodyPr>
            <a:normAutofit/>
          </a:bodyPr>
          <a:lstStyle>
            <a:lvl1pPr marL="342900" indent="-3429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8" name="文本占位符 4"/>
          <p:cNvSpPr>
            <a:spLocks noGrp="1"/>
          </p:cNvSpPr>
          <p:nvPr>
            <p:ph type="body" sz="quarter" idx="3" hasCustomPrompt="1"/>
          </p:nvPr>
        </p:nvSpPr>
        <p:spPr>
          <a:xfrm>
            <a:off x="6381751" y="743812"/>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1" y="0"/>
            <a:ext cx="12193057" cy="664522"/>
          </a:xfrm>
          <a:prstGeom prst="rect">
            <a:avLst/>
          </a:prstGeom>
        </p:spPr>
      </p:pic>
      <p:sp>
        <p:nvSpPr>
          <p:cNvPr id="20" name="矩形 1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2" name="矩形 21"/>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2"/>
          <a:stretch>
            <a:fillRect/>
          </a:stretch>
        </p:blipFill>
        <p:spPr>
          <a:xfrm>
            <a:off x="1" y="0"/>
            <a:ext cx="12193057" cy="664522"/>
          </a:xfrm>
          <a:prstGeom prst="rect">
            <a:avLst/>
          </a:prstGeom>
        </p:spPr>
      </p:pic>
      <p:sp>
        <p:nvSpPr>
          <p:cNvPr id="13" name="矩形 12"/>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5" name="矩形 14"/>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625498" y="4006448"/>
            <a:ext cx="11100025"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625499" y="5245247"/>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625499"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11" name="直接连接符 10"/>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userDrawn="1"/>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393" userDrawn="1">
          <p15:clr>
            <a:srgbClr val="FBAE40"/>
          </p15:clr>
        </p15:guide>
        <p15:guide id="3" orient="horz" pos="2160" userDrawn="1">
          <p15:clr>
            <a:srgbClr val="FBAE40"/>
          </p15:clr>
        </p15:guide>
        <p15:guide id="4" pos="22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66" y="3608990"/>
            <a:ext cx="4029124" cy="799946"/>
          </a:xfrm>
          <a:prstGeom prst="rect">
            <a:avLst/>
          </a:prstGeom>
        </p:spPr>
      </p:pic>
      <p:sp>
        <p:nvSpPr>
          <p:cNvPr id="3" name="标题 2"/>
          <p:cNvSpPr>
            <a:spLocks noGrp="1"/>
          </p:cNvSpPr>
          <p:nvPr>
            <p:ph type="title"/>
          </p:nvPr>
        </p:nvSpPr>
        <p:spPr>
          <a:xfrm>
            <a:off x="650528" y="1371600"/>
            <a:ext cx="11213989"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emf"/><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4"/>
          <a:stretch>
            <a:fillRect/>
          </a:stretch>
        </p:blipFill>
        <p:spPr>
          <a:xfrm>
            <a:off x="1" y="0"/>
            <a:ext cx="12193057" cy="664522"/>
          </a:xfrm>
          <a:prstGeom prst="rect">
            <a:avLst/>
          </a:prstGeom>
        </p:spPr>
      </p:pic>
      <p:sp>
        <p:nvSpPr>
          <p:cNvPr id="6" name="文本占位符 5"/>
          <p:cNvSpPr>
            <a:spLocks noGrp="1"/>
          </p:cNvSpPr>
          <p:nvPr>
            <p:ph type="body" idx="1"/>
          </p:nvPr>
        </p:nvSpPr>
        <p:spPr>
          <a:xfrm>
            <a:off x="551292" y="1546578"/>
            <a:ext cx="11120561" cy="512661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p:nvPicPr>
        <p:blipFill>
          <a:blip r:embed="rId17"/>
          <a:stretch>
            <a:fillRect/>
          </a:stretch>
        </p:blipFill>
        <p:spPr>
          <a:xfrm>
            <a:off x="0" y="1079287"/>
            <a:ext cx="12192000" cy="332713"/>
          </a:xfrm>
          <a:prstGeom prst="rect">
            <a:avLst/>
          </a:prstGeom>
        </p:spPr>
      </p:pic>
      <p:sp>
        <p:nvSpPr>
          <p:cNvPr id="4" name="标题占位符 3"/>
          <p:cNvSpPr>
            <a:spLocks noGrp="1"/>
          </p:cNvSpPr>
          <p:nvPr>
            <p:ph type="title"/>
          </p:nvPr>
        </p:nvSpPr>
        <p:spPr>
          <a:xfrm>
            <a:off x="551291" y="682405"/>
            <a:ext cx="11213989" cy="701375"/>
          </a:xfrm>
          <a:prstGeom prst="rect">
            <a:avLst/>
          </a:prstGeom>
        </p:spPr>
        <p:txBody>
          <a:bodyPr vert="horz" lIns="91440" tIns="45720" rIns="91440" bIns="45720" rtlCol="0" anchor="ctr">
            <a:normAutofit/>
          </a:bodyPr>
          <a:lstStyle/>
          <a:p>
            <a:r>
              <a:rPr lang="zh-CN" altLang="en-US" dirty="0"/>
              <a:t>单击此处编辑母版标题样式</a:t>
            </a:r>
          </a:p>
        </p:txBody>
      </p:sp>
      <p:pic>
        <p:nvPicPr>
          <p:cNvPr id="9" name="图片 8"/>
          <p:cNvPicPr>
            <a:picLocks noChangeAspect="1"/>
          </p:cNvPicPr>
          <p:nvPr userDrawn="1"/>
        </p:nvPicPr>
        <p:blipFill>
          <a:blip r:embed="rId14"/>
          <a:stretch>
            <a:fillRect/>
          </a:stretch>
        </p:blipFill>
        <p:spPr>
          <a:xfrm>
            <a:off x="1" y="0"/>
            <a:ext cx="12193057" cy="664522"/>
          </a:xfrm>
          <a:prstGeom prst="rect">
            <a:avLst/>
          </a:prstGeom>
        </p:spPr>
      </p:pic>
      <p:sp>
        <p:nvSpPr>
          <p:cNvPr id="11" name="矩形 10"/>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5" name="图片 14"/>
          <p:cNvPicPr>
            <a:picLocks noChangeAspect="1"/>
          </p:cNvPicPr>
          <p:nvPr userDrawn="1"/>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6" name="矩形 15"/>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p:cNvPicPr>
            <a:picLocks noChangeAspect="1"/>
          </p:cNvPicPr>
          <p:nvPr userDrawn="1"/>
        </p:nvPicPr>
        <p:blipFill>
          <a:blip r:embed="rId17"/>
          <a:stretch>
            <a:fillRect/>
          </a:stretch>
        </p:blipFill>
        <p:spPr>
          <a:xfrm>
            <a:off x="0" y="1079287"/>
            <a:ext cx="12192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8" r:id="rId4"/>
    <p:sldLayoutId id="2147483812" r:id="rId5"/>
    <p:sldLayoutId id="2147483813" r:id="rId6"/>
    <p:sldLayoutId id="2147483815" r:id="rId7"/>
    <p:sldLayoutId id="2147483817" r:id="rId8"/>
    <p:sldLayoutId id="2147483818" r:id="rId9"/>
    <p:sldLayoutId id="2147483820" r:id="rId10"/>
    <p:sldLayoutId id="2147483821" r:id="rId11"/>
    <p:sldLayoutId id="2147483822" r:id="rId12"/>
  </p:sldLayoutIdLst>
  <p:transition spd="med">
    <p:push/>
  </p:transition>
  <p:txStyles>
    <p:titleStyle>
      <a:lvl1pPr algn="l" defTabSz="914400" rtl="0" eaLnBrk="1" latinLnBrk="0" hangingPunct="1">
        <a:lnSpc>
          <a:spcPct val="90000"/>
        </a:lnSpc>
        <a:spcBef>
          <a:spcPct val="0"/>
        </a:spcBef>
        <a:buNone/>
        <a:defRPr lang="zh-CN" altLang="en-US" sz="3200" b="1" kern="1200" dirty="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52.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141.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140.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第六章 查找</a:t>
            </a:r>
            <a:endParaRPr lang="zh-CN" altLang="en-US" sz="2400" dirty="0">
              <a:latin typeface="华文楷体" panose="02010600040101010101" pitchFamily="2" charset="-122"/>
              <a:ea typeface="华文楷体" panose="02010600040101010101" pitchFamily="2" charset="-122"/>
            </a:endParaRPr>
          </a:p>
        </p:txBody>
      </p:sp>
      <p:sp>
        <p:nvSpPr>
          <p:cNvPr id="5" name="Subtitle 1"/>
          <p:cNvSpPr txBox="1">
            <a:spLocks/>
          </p:cNvSpPr>
          <p:nvPr/>
        </p:nvSpPr>
        <p:spPr>
          <a:xfrm>
            <a:off x="4972981" y="5340422"/>
            <a:ext cx="2643602" cy="604299"/>
          </a:xfrm>
          <a:prstGeom prst="rect">
            <a:avLst/>
          </a:prstGeom>
        </p:spPr>
        <p:txBody>
          <a:bodyPr vert="horz" lIns="91440" tIns="45720" rIns="91440" bIns="45720" rtlCol="0" anchor="ctr">
            <a:noAutofit/>
          </a:bodyPr>
          <a:lstStyle>
            <a:lvl1pPr marL="228600" indent="-228600" algn="ctr" defTabSz="914400" rtl="0" eaLnBrk="1" latinLnBrk="0" hangingPunct="1">
              <a:lnSpc>
                <a:spcPct val="120000"/>
              </a:lnSpc>
              <a:spcBef>
                <a:spcPts val="1000"/>
              </a:spcBef>
              <a:buClr>
                <a:schemeClr val="accent1"/>
              </a:buClr>
              <a:buSzPct val="100000"/>
              <a:buFont typeface="Wingdings" panose="05000000000000000000" pitchFamily="2" charset="2"/>
              <a:buChar char="p"/>
              <a:defRPr lang="zh-CN" altLang="en-US" sz="2400" b="0" kern="1200">
                <a:solidFill>
                  <a:schemeClr val="bg1"/>
                </a:solidFill>
                <a:latin typeface="+mn-ea"/>
                <a:ea typeface="+mn-ea"/>
                <a:cs typeface="+mj-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b="1" dirty="0">
                <a:latin typeface="华文楷体" panose="02010600040101010101" pitchFamily="2" charset="-122"/>
                <a:ea typeface="华文楷体" panose="02010600040101010101" pitchFamily="2" charset="-122"/>
              </a:rPr>
              <a:t>张同珍</a:t>
            </a:r>
          </a:p>
        </p:txBody>
      </p:sp>
    </p:spTree>
    <p:extLst>
      <p:ext uri="{BB962C8B-B14F-4D97-AF65-F5344CB8AC3E}">
        <p14:creationId xmlns:p14="http://schemas.microsoft.com/office/powerpoint/2010/main" val="204977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折半查找</a:t>
            </a:r>
          </a:p>
        </p:txBody>
      </p:sp>
      <p:sp>
        <p:nvSpPr>
          <p:cNvPr id="4" name="文本框 3"/>
          <p:cNvSpPr txBox="1"/>
          <p:nvPr/>
        </p:nvSpPr>
        <p:spPr>
          <a:xfrm>
            <a:off x="341460" y="1607028"/>
            <a:ext cx="11704766" cy="4524315"/>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当元素序列</a:t>
            </a:r>
            <a:r>
              <a:rPr lang="zh-CN" altLang="zh-CN" sz="32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有序</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时，可以使用更高效的查找方法</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折半查找法。</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折半查找的思想：</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首先比较中间位置元素，比较成功，查找结束；</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比较不成功，</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如果待查找元素小于中间位置元素，在前半段使用上述同样方法继续查找。特殊地，如果前半段没有了，即长度为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，说明不存在待查找元素；</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如果待查找元素大于中间位置元素，在后半段使用上述同样方法继续查找。特殊地，如果后半段没有了，也说明不存在待查找元素。</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635386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1019401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从高度角度看</a:t>
            </a: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4" name="文本框 3"/>
          <p:cNvSpPr txBox="1"/>
          <p:nvPr/>
        </p:nvSpPr>
        <p:spPr>
          <a:xfrm>
            <a:off x="341460" y="1346990"/>
            <a:ext cx="9506454" cy="523220"/>
          </a:xfrm>
          <a:prstGeom prst="rect">
            <a:avLst/>
          </a:prstGeom>
          <a:noFill/>
        </p:spPr>
        <p:txBody>
          <a:bodyPr wrap="square" rtlCol="0">
            <a:spAutoFit/>
          </a:bodyPr>
          <a:lstStyle/>
          <a:p>
            <a:r>
              <a:rPr lang="en-US" altLang="zh-CN" sz="2800" dirty="0">
                <a:latin typeface="Times New Roman" panose="02020603050405020304" pitchFamily="18" charset="0"/>
              </a:rPr>
              <a:t>RR</a:t>
            </a:r>
            <a:r>
              <a:rPr lang="zh-CN" altLang="en-US" sz="2800" dirty="0">
                <a:latin typeface="Times New Roman" panose="02020603050405020304" pitchFamily="18" charset="0"/>
              </a:rPr>
              <a:t>型： 做一次上臂左旋前后，，各点高度变化</a:t>
            </a:r>
            <a:endParaRPr lang="en-US" altLang="zh-CN" sz="2800" dirty="0">
              <a:latin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341460" y="1921173"/>
            <a:ext cx="11229453" cy="4414477"/>
          </a:xfrm>
          <a:prstGeom prst="rect">
            <a:avLst/>
          </a:prstGeom>
        </p:spPr>
      </p:pic>
    </p:spTree>
    <p:extLst>
      <p:ext uri="{BB962C8B-B14F-4D97-AF65-F5344CB8AC3E}">
        <p14:creationId xmlns:p14="http://schemas.microsoft.com/office/powerpoint/2010/main" val="16244594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1128732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从高度角度看</a:t>
            </a: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4" name="文本框 3"/>
          <p:cNvSpPr txBox="1"/>
          <p:nvPr/>
        </p:nvSpPr>
        <p:spPr>
          <a:xfrm>
            <a:off x="412798" y="1607082"/>
            <a:ext cx="10747081" cy="523220"/>
          </a:xfrm>
          <a:prstGeom prst="rect">
            <a:avLst/>
          </a:prstGeom>
          <a:noFill/>
        </p:spPr>
        <p:txBody>
          <a:bodyPr wrap="square" rtlCol="0">
            <a:spAutoFit/>
          </a:bodyPr>
          <a:lstStyle/>
          <a:p>
            <a:r>
              <a:rPr lang="en-US" altLang="zh-CN" sz="2800" dirty="0" err="1">
                <a:latin typeface="Times New Roman" panose="02020603050405020304" pitchFamily="18" charset="0"/>
              </a:rPr>
              <a:t>LR+1</a:t>
            </a:r>
            <a:r>
              <a:rPr lang="zh-CN" altLang="en-US" sz="2800" dirty="0">
                <a:latin typeface="Times New Roman" panose="02020603050405020304" pitchFamily="18" charset="0"/>
              </a:rPr>
              <a:t>型： 做一次下臂左旋，再做一次上臂右旋即转为</a:t>
            </a:r>
            <a:r>
              <a:rPr lang="en-US" altLang="zh-CN" sz="2800" dirty="0">
                <a:latin typeface="Times New Roman" panose="02020603050405020304" pitchFamily="18" charset="0"/>
              </a:rPr>
              <a:t>LL</a:t>
            </a:r>
            <a:r>
              <a:rPr lang="zh-CN" altLang="en-US" sz="2800" dirty="0">
                <a:latin typeface="Times New Roman" panose="02020603050405020304" pitchFamily="18" charset="0"/>
              </a:rPr>
              <a:t>型</a:t>
            </a:r>
            <a:endParaRPr lang="en-US" altLang="zh-CN" sz="2800" dirty="0">
              <a:latin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308476" y="2390394"/>
            <a:ext cx="11883524" cy="3720341"/>
          </a:xfrm>
          <a:prstGeom prst="rect">
            <a:avLst/>
          </a:prstGeom>
        </p:spPr>
      </p:pic>
    </p:spTree>
    <p:extLst>
      <p:ext uri="{BB962C8B-B14F-4D97-AF65-F5344CB8AC3E}">
        <p14:creationId xmlns:p14="http://schemas.microsoft.com/office/powerpoint/2010/main" val="7714327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10034992"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从高度角度看</a:t>
            </a: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4" name="文本框 3"/>
          <p:cNvSpPr txBox="1"/>
          <p:nvPr/>
        </p:nvSpPr>
        <p:spPr>
          <a:xfrm>
            <a:off x="412798" y="1607082"/>
            <a:ext cx="10747081" cy="523220"/>
          </a:xfrm>
          <a:prstGeom prst="rect">
            <a:avLst/>
          </a:prstGeom>
          <a:noFill/>
        </p:spPr>
        <p:txBody>
          <a:bodyPr wrap="square" rtlCol="0">
            <a:spAutoFit/>
          </a:bodyPr>
          <a:lstStyle/>
          <a:p>
            <a:r>
              <a:rPr lang="en-US" altLang="zh-CN" sz="2800" dirty="0" err="1">
                <a:latin typeface="Times New Roman" panose="02020603050405020304" pitchFamily="18" charset="0"/>
              </a:rPr>
              <a:t>LR</a:t>
            </a:r>
            <a:r>
              <a:rPr lang="en-US" altLang="zh-CN" sz="2800" dirty="0">
                <a:latin typeface="Times New Roman" panose="02020603050405020304" pitchFamily="18" charset="0"/>
              </a:rPr>
              <a:t>-1</a:t>
            </a:r>
            <a:r>
              <a:rPr lang="zh-CN" altLang="en-US" sz="2800" dirty="0">
                <a:latin typeface="Times New Roman" panose="02020603050405020304" pitchFamily="18" charset="0"/>
              </a:rPr>
              <a:t>型： 做一次下臂左旋，再做一次上臂右旋即转为</a:t>
            </a:r>
            <a:r>
              <a:rPr lang="en-US" altLang="zh-CN" sz="2800" dirty="0">
                <a:latin typeface="Times New Roman" panose="02020603050405020304" pitchFamily="18" charset="0"/>
              </a:rPr>
              <a:t>LL</a:t>
            </a:r>
            <a:r>
              <a:rPr lang="zh-CN" altLang="en-US" sz="2800" dirty="0">
                <a:latin typeface="Times New Roman" panose="02020603050405020304" pitchFamily="18" charset="0"/>
              </a:rPr>
              <a:t>型</a:t>
            </a:r>
            <a:endParaRPr lang="en-US" altLang="zh-CN" sz="2800" dirty="0">
              <a:latin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341460" y="2130301"/>
            <a:ext cx="11850540" cy="4550291"/>
          </a:xfrm>
          <a:prstGeom prst="rect">
            <a:avLst/>
          </a:prstGeom>
        </p:spPr>
      </p:pic>
    </p:spTree>
    <p:extLst>
      <p:ext uri="{BB962C8B-B14F-4D97-AF65-F5344CB8AC3E}">
        <p14:creationId xmlns:p14="http://schemas.microsoft.com/office/powerpoint/2010/main" val="32815062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4" name="文本框 3"/>
          <p:cNvSpPr txBox="1"/>
          <p:nvPr/>
        </p:nvSpPr>
        <p:spPr>
          <a:xfrm>
            <a:off x="412798" y="1607082"/>
            <a:ext cx="10182315" cy="3539430"/>
          </a:xfrm>
          <a:prstGeom prst="rect">
            <a:avLst/>
          </a:prstGeom>
          <a:noFill/>
        </p:spPr>
        <p:txBody>
          <a:bodyPr wrap="square" rtlCol="0">
            <a:spAutoFit/>
          </a:bodyPr>
          <a:lstStyle/>
          <a:p>
            <a:r>
              <a:rPr lang="en-US" altLang="zh-CN" sz="2800" b="1" dirty="0" err="1">
                <a:latin typeface="Times New Roman" panose="02020603050405020304" pitchFamily="18" charset="0"/>
                <a:ea typeface="华文楷体" panose="02010600040101010101" pitchFamily="2" charset="-122"/>
                <a:cs typeface="Times New Roman" panose="02020603050405020304" pitchFamily="18" charset="0"/>
              </a:rPr>
              <a:t>LR+1</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err="1">
                <a:latin typeface="Times New Roman" panose="02020603050405020304" pitchFamily="18" charset="0"/>
                <a:ea typeface="华文楷体" panose="02010600040101010101" pitchFamily="2" charset="-122"/>
                <a:cs typeface="Times New Roman" panose="02020603050405020304" pitchFamily="18" charset="0"/>
              </a:rPr>
              <a:t>LR</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调整过后：</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的高度均为</a:t>
            </a:r>
            <a:r>
              <a:rPr lang="en-US" altLang="zh-CN" sz="2800" b="1" dirty="0" err="1">
                <a:latin typeface="Times New Roman" panose="02020603050405020304" pitchFamily="18" charset="0"/>
                <a:ea typeface="华文楷体" panose="02010600040101010101" pitchFamily="2" charset="-122"/>
                <a:cs typeface="Times New Roman" panose="02020603050405020304" pitchFamily="18" charset="0"/>
              </a:rPr>
              <a:t>h+1</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h</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型</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LR</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型类似，也有</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三种形态</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。且三种形态：</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相同之处：做一次双旋，先下臂右旋，变</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RR</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型，再上臂左旋。</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且调整过后：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中</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均为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endParaRPr lang="en-US" altLang="zh-CN" sz="2800" dirty="0"/>
          </a:p>
        </p:txBody>
      </p:sp>
    </p:spTree>
    <p:extLst>
      <p:ext uri="{BB962C8B-B14F-4D97-AF65-F5344CB8AC3E}">
        <p14:creationId xmlns:p14="http://schemas.microsoft.com/office/powerpoint/2010/main" val="22559559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5555487" cy="5060598"/>
          </a:xfrm>
        </p:spPr>
        <p:txBody>
          <a:bodyPr>
            <a:normAutofit fontScale="70000" lnSpcReduction="20000"/>
          </a:bodyPr>
          <a:lstStyle/>
          <a:p>
            <a:pPr marL="0" indent="0">
              <a:buNone/>
            </a:pPr>
            <a:r>
              <a:rPr lang="en-US" altLang="zh-CN" sz="3200" b="0" dirty="0">
                <a:ea typeface="华文楷体" panose="02010600040101010101" pitchFamily="2" charset="-122"/>
                <a:cs typeface="Times New Roman" panose="02020603050405020304" pitchFamily="18" charset="0"/>
              </a:rPr>
              <a:t>template &lt;class </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a:t>
            </a:r>
          </a:p>
          <a:p>
            <a:pPr marL="0" indent="0">
              <a:buNone/>
            </a:pPr>
            <a:r>
              <a:rPr lang="en-US" altLang="zh-CN" sz="3200" b="0" dirty="0">
                <a:ea typeface="华文楷体" panose="02010600040101010101" pitchFamily="2" charset="-122"/>
                <a:cs typeface="Times New Roman" panose="02020603050405020304" pitchFamily="18" charset="0"/>
              </a:rPr>
              <a:t>class </a:t>
            </a:r>
            <a:r>
              <a:rPr lang="en-US" altLang="zh-CN" sz="3200" b="0" dirty="0" err="1">
                <a:ea typeface="华文楷体" panose="02010600040101010101" pitchFamily="2" charset="-122"/>
                <a:cs typeface="Times New Roman" panose="02020603050405020304" pitchFamily="18" charset="0"/>
              </a:rPr>
              <a:t>AVL_Tree</a:t>
            </a:r>
            <a:r>
              <a:rPr lang="en-US" altLang="zh-CN" sz="3200" b="0" dirty="0">
                <a:ea typeface="华文楷体" panose="02010600040101010101" pitchFamily="2" charset="-122"/>
                <a:cs typeface="Times New Roman" panose="02020603050405020304" pitchFamily="18" charset="0"/>
              </a:rPr>
              <a:t>;</a:t>
            </a: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template &lt;class </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a:t>
            </a:r>
          </a:p>
          <a:p>
            <a:pPr marL="0" indent="0">
              <a:buNone/>
            </a:pPr>
            <a:r>
              <a:rPr lang="en-US" altLang="zh-CN" sz="3200" b="0" dirty="0">
                <a:ea typeface="华文楷体" panose="02010600040101010101" pitchFamily="2" charset="-122"/>
                <a:cs typeface="Times New Roman" panose="02020603050405020304" pitchFamily="18" charset="0"/>
              </a:rPr>
              <a:t>class Node</a:t>
            </a:r>
          </a:p>
          <a:p>
            <a:pPr marL="0" indent="0">
              <a:buNone/>
            </a:pPr>
            <a:r>
              <a:rPr lang="en-US" altLang="zh-CN" sz="3200" b="0" dirty="0">
                <a:ea typeface="华文楷体" panose="02010600040101010101" pitchFamily="2" charset="-122"/>
                <a:cs typeface="Times New Roman" panose="02020603050405020304" pitchFamily="18" charset="0"/>
              </a:rPr>
              <a:t>{</a:t>
            </a:r>
          </a:p>
          <a:p>
            <a:pPr marL="0" indent="0">
              <a:buNone/>
            </a:pPr>
            <a:r>
              <a:rPr lang="en-US" altLang="zh-CN" sz="3200" b="0" dirty="0">
                <a:ea typeface="华文楷体" panose="02010600040101010101" pitchFamily="2" charset="-122"/>
                <a:cs typeface="Times New Roman" panose="02020603050405020304" pitchFamily="18" charset="0"/>
              </a:rPr>
              <a:t>    friend class </a:t>
            </a:r>
            <a:r>
              <a:rPr lang="en-US" altLang="zh-CN" sz="3200" b="0" dirty="0" err="1">
                <a:ea typeface="华文楷体" panose="02010600040101010101" pitchFamily="2" charset="-122"/>
                <a:cs typeface="Times New Roman" panose="02020603050405020304" pitchFamily="18" charset="0"/>
              </a:rPr>
              <a:t>AVL_Tree</a:t>
            </a:r>
            <a:r>
              <a:rPr lang="en-US" altLang="zh-CN" sz="3200" b="0" dirty="0">
                <a:ea typeface="华文楷体" panose="02010600040101010101" pitchFamily="2" charset="-122"/>
                <a:cs typeface="Times New Roman" panose="02020603050405020304" pitchFamily="18" charset="0"/>
              </a:rPr>
              <a:t>&lt;</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a:t>
            </a:r>
          </a:p>
          <a:p>
            <a:pPr marL="0" indent="0">
              <a:buNone/>
            </a:pPr>
            <a:r>
              <a:rPr lang="en-US" altLang="zh-CN" sz="3200" b="0" dirty="0">
                <a:ea typeface="华文楷体" panose="02010600040101010101" pitchFamily="2" charset="-122"/>
                <a:cs typeface="Times New Roman" panose="02020603050405020304" pitchFamily="18" charset="0"/>
              </a:rPr>
              <a:t>    private:</a:t>
            </a:r>
          </a:p>
          <a:p>
            <a:pPr marL="0" indent="0">
              <a:buNone/>
            </a:pPr>
            <a:r>
              <a:rPr lang="en-US" altLang="zh-CN" sz="3200" b="0" dirty="0">
                <a:ea typeface="华文楷体" panose="02010600040101010101" pitchFamily="2" charset="-122"/>
                <a:cs typeface="Times New Roman" panose="02020603050405020304" pitchFamily="18" charset="0"/>
              </a:rPr>
              <a:t>        </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 data;</a:t>
            </a:r>
          </a:p>
          <a:p>
            <a:pPr marL="0" indent="0">
              <a:buNone/>
            </a:pPr>
            <a:r>
              <a:rPr lang="en-US" altLang="zh-CN" sz="3200" b="0" dirty="0">
                <a:ea typeface="华文楷体" panose="02010600040101010101" pitchFamily="2" charset="-122"/>
                <a:cs typeface="Times New Roman" panose="02020603050405020304" pitchFamily="18" charset="0"/>
              </a:rPr>
              <a:t>        Node *left, *right;</a:t>
            </a:r>
          </a:p>
          <a:p>
            <a:pPr marL="0" indent="0">
              <a:buNone/>
            </a:pPr>
            <a:r>
              <a:rPr lang="en-US" altLang="zh-CN" sz="3200" dirty="0">
                <a:solidFill>
                  <a:srgbClr val="FF0000"/>
                </a:solidFill>
                <a:ea typeface="华文楷体" panose="02010600040101010101" pitchFamily="2" charset="-122"/>
                <a:cs typeface="Times New Roman" panose="02020603050405020304" pitchFamily="18" charset="0"/>
              </a:rPr>
              <a:t>        </a:t>
            </a:r>
            <a:r>
              <a:rPr lang="en-US" altLang="zh-CN" sz="3200" dirty="0" err="1">
                <a:solidFill>
                  <a:srgbClr val="FF0000"/>
                </a:solidFill>
                <a:ea typeface="华文楷体" panose="02010600040101010101" pitchFamily="2" charset="-122"/>
                <a:cs typeface="Times New Roman" panose="02020603050405020304" pitchFamily="18" charset="0"/>
              </a:rPr>
              <a:t>int</a:t>
            </a:r>
            <a:r>
              <a:rPr lang="en-US" altLang="zh-CN" sz="3200" dirty="0">
                <a:solidFill>
                  <a:srgbClr val="FF0000"/>
                </a:solidFill>
                <a:ea typeface="华文楷体" panose="02010600040101010101" pitchFamily="2" charset="-122"/>
                <a:cs typeface="Times New Roman" panose="02020603050405020304" pitchFamily="18" charset="0"/>
              </a:rPr>
              <a:t> height;</a:t>
            </a:r>
          </a:p>
        </p:txBody>
      </p:sp>
      <p:sp>
        <p:nvSpPr>
          <p:cNvPr id="8194" name="Rectangle 2"/>
          <p:cNvSpPr>
            <a:spLocks noGrp="1" noRot="1" noChangeArrowheads="1"/>
          </p:cNvSpPr>
          <p:nvPr>
            <p:ph type="title"/>
          </p:nvPr>
        </p:nvSpPr>
        <p:spPr>
          <a:xfrm>
            <a:off x="341460" y="772807"/>
            <a:ext cx="3514923" cy="574183"/>
          </a:xfrm>
        </p:spPr>
        <p:txBody>
          <a:bodyPr>
            <a:normAutofit/>
          </a:bodyPr>
          <a:lstStyle/>
          <a:p>
            <a:pPr marL="838200" indent="-838200">
              <a:defRPr/>
            </a:pP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树类的定义</a:t>
            </a: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a:t>
            </a:r>
          </a:p>
        </p:txBody>
      </p:sp>
      <p:sp>
        <p:nvSpPr>
          <p:cNvPr id="4" name="Rectangle 3"/>
          <p:cNvSpPr txBox="1">
            <a:spLocks noChangeArrowheads="1"/>
          </p:cNvSpPr>
          <p:nvPr/>
        </p:nvSpPr>
        <p:spPr>
          <a:xfrm>
            <a:off x="5896947" y="1365376"/>
            <a:ext cx="6089643" cy="50605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3200" b="0" dirty="0">
                <a:ea typeface="华文楷体" panose="02010600040101010101" pitchFamily="2" charset="-122"/>
                <a:cs typeface="Times New Roman" panose="02020603050405020304" pitchFamily="18" charset="0"/>
              </a:rPr>
              <a:t>   </a:t>
            </a:r>
            <a:r>
              <a:rPr lang="en-US" altLang="zh-CN" sz="2200" b="0" dirty="0">
                <a:ea typeface="华文楷体" panose="02010600040101010101" pitchFamily="2" charset="-122"/>
                <a:cs typeface="Times New Roman" panose="02020603050405020304" pitchFamily="18" charset="0"/>
              </a:rPr>
              <a:t>public:</a:t>
            </a: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Node() {left=NULL; right=NULL; height=1;}</a:t>
            </a: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Node(</a:t>
            </a:r>
            <a:r>
              <a:rPr lang="en-US" altLang="zh-CN" sz="2200" b="0" dirty="0" err="1">
                <a:ea typeface="华文楷体" panose="02010600040101010101" pitchFamily="2" charset="-122"/>
                <a:cs typeface="Times New Roman" panose="02020603050405020304" pitchFamily="18" charset="0"/>
              </a:rPr>
              <a:t>const</a:t>
            </a:r>
            <a:r>
              <a:rPr lang="en-US" altLang="zh-CN" sz="2200" b="0" dirty="0">
                <a:ea typeface="华文楷体" panose="02010600040101010101" pitchFamily="2" charset="-122"/>
                <a:cs typeface="Times New Roman" panose="02020603050405020304" pitchFamily="18" charset="0"/>
              </a:rPr>
              <a:t> </a:t>
            </a:r>
            <a:r>
              <a:rPr lang="en-US" altLang="zh-CN" sz="2200" b="0" dirty="0" err="1">
                <a:ea typeface="华文楷体" panose="02010600040101010101" pitchFamily="2" charset="-122"/>
                <a:cs typeface="Times New Roman" panose="02020603050405020304" pitchFamily="18" charset="0"/>
              </a:rPr>
              <a:t>elemType</a:t>
            </a:r>
            <a:r>
              <a:rPr lang="en-US" altLang="zh-CN" sz="2200" b="0" dirty="0">
                <a:ea typeface="华文楷体" panose="02010600040101010101" pitchFamily="2" charset="-122"/>
                <a:cs typeface="Times New Roman" panose="02020603050405020304" pitchFamily="18" charset="0"/>
              </a:rPr>
              <a:t> &amp;x, Node *l=NULL, </a:t>
            </a: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Node *r=NULL, </a:t>
            </a:r>
            <a:r>
              <a:rPr lang="en-US" altLang="zh-CN" sz="2200" b="0" dirty="0" err="1">
                <a:ea typeface="华文楷体" panose="02010600040101010101" pitchFamily="2" charset="-122"/>
                <a:cs typeface="Times New Roman" panose="02020603050405020304" pitchFamily="18" charset="0"/>
              </a:rPr>
              <a:t>int</a:t>
            </a:r>
            <a:r>
              <a:rPr lang="en-US" altLang="zh-CN" sz="2200" b="0" dirty="0">
                <a:ea typeface="华文楷体" panose="02010600040101010101" pitchFamily="2" charset="-122"/>
                <a:cs typeface="Times New Roman" panose="02020603050405020304" pitchFamily="18" charset="0"/>
              </a:rPr>
              <a:t> h=1)</a:t>
            </a: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 data = x; left = l; right = r; height=h;}</a:t>
            </a:r>
          </a:p>
          <a:p>
            <a:pPr marL="0" indent="0">
              <a:lnSpc>
                <a:spcPct val="100000"/>
              </a:lnSpc>
              <a:buNone/>
            </a:pPr>
            <a:r>
              <a:rPr lang="en-US" altLang="zh-CN" sz="2200" b="0" dirty="0">
                <a:ea typeface="华文楷体" panose="02010600040101010101" pitchFamily="2" charset="-122"/>
                <a:cs typeface="Times New Roman" panose="02020603050405020304" pitchFamily="18" charset="0"/>
              </a:rPr>
              <a:t>};</a:t>
            </a:r>
          </a:p>
        </p:txBody>
      </p:sp>
      <p:cxnSp>
        <p:nvCxnSpPr>
          <p:cNvPr id="3" name="直接连接符 2"/>
          <p:cNvCxnSpPr/>
          <p:nvPr/>
        </p:nvCxnSpPr>
        <p:spPr>
          <a:xfrm>
            <a:off x="5585791" y="1346990"/>
            <a:ext cx="39757" cy="55110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6440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5"/>
            <a:ext cx="11227688" cy="5110205"/>
          </a:xfrm>
        </p:spPr>
        <p:txBody>
          <a:bodyPr>
            <a:normAutofit lnSpcReduction="10000"/>
          </a:bodyPr>
          <a:lstStyle/>
          <a:p>
            <a:pPr marL="0" indent="0">
              <a:lnSpc>
                <a:spcPct val="100000"/>
              </a:lnSpc>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lnSpc>
                <a:spcPct val="100000"/>
              </a:lnSpc>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AVL_Tree</a:t>
            </a:r>
            <a:r>
              <a:rPr lang="en-US" altLang="zh-CN" b="0" dirty="0">
                <a:ea typeface="华文楷体" panose="02010600040101010101" pitchFamily="2" charset="-122"/>
                <a:cs typeface="Times New Roman" panose="02020603050405020304" pitchFamily="18" charset="0"/>
              </a:rPr>
              <a:t> </a:t>
            </a:r>
          </a:p>
          <a:p>
            <a:pPr marL="0" indent="0">
              <a:lnSpc>
                <a:spcPct val="100000"/>
              </a:lnSpc>
              <a:buNone/>
            </a:pPr>
            <a:r>
              <a:rPr lang="en-US" altLang="zh-CN" b="0" dirty="0">
                <a:ea typeface="华文楷体" panose="02010600040101010101" pitchFamily="2" charset="-122"/>
                <a:cs typeface="Times New Roman" panose="02020603050405020304" pitchFamily="18" charset="0"/>
              </a:rPr>
              <a:t>{private:</a:t>
            </a:r>
          </a:p>
          <a:p>
            <a:pPr marL="0" indent="0">
              <a:lnSpc>
                <a:spcPct val="100000"/>
              </a:lnSpc>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*root;</a:t>
            </a:r>
          </a:p>
          <a:p>
            <a:pPr marL="0" indent="0">
              <a:lnSpc>
                <a:spcPct val="100000"/>
              </a:lnSpc>
              <a:buNone/>
            </a:pPr>
            <a:r>
              <a:rPr lang="en-US" altLang="zh-CN" b="0" dirty="0">
                <a:ea typeface="华文楷体" panose="02010600040101010101" pitchFamily="2" charset="-122"/>
                <a:cs typeface="Times New Roman" panose="02020603050405020304" pitchFamily="18" charset="0"/>
              </a:rPr>
              <a:t>        bool search(</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insert(</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*&amp;t);</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remove(</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*&amp;t);</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LL(Node&lt;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*&amp;t);</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RR(Node&lt;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*&amp;t);</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p>
        </p:txBody>
      </p:sp>
      <p:sp>
        <p:nvSpPr>
          <p:cNvPr id="8194" name="Rectangle 2"/>
          <p:cNvSpPr>
            <a:spLocks noGrp="1" noRot="1" noChangeArrowheads="1"/>
          </p:cNvSpPr>
          <p:nvPr>
            <p:ph type="title"/>
          </p:nvPr>
        </p:nvSpPr>
        <p:spPr>
          <a:xfrm>
            <a:off x="341460" y="772807"/>
            <a:ext cx="3514923" cy="574183"/>
          </a:xfrm>
        </p:spPr>
        <p:txBody>
          <a:bodyPr>
            <a:normAutofit/>
          </a:bodyPr>
          <a:lstStyle/>
          <a:p>
            <a:pPr marL="838200" indent="-838200">
              <a:defRPr/>
            </a:pP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树类的定义</a:t>
            </a: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8858560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227688" cy="5060598"/>
          </a:xfrm>
        </p:spPr>
        <p:txBody>
          <a:bodyPr>
            <a:normAutofit fontScale="92500" lnSpcReduction="10000"/>
          </a:bodyPr>
          <a:lstStyle/>
          <a:p>
            <a:pPr marL="0" indent="0">
              <a:lnSpc>
                <a:spcPct val="100000"/>
              </a:lnSpc>
              <a:buNone/>
            </a:pPr>
            <a:r>
              <a:rPr lang="en-US" altLang="zh-CN" sz="2800" b="0" dirty="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LR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*&amp;t);</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RL</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*&amp;t);</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height(Node&lt;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max(</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b) {return (a&gt;b)? </a:t>
            </a:r>
            <a:r>
              <a:rPr lang="en-US" altLang="zh-CN" b="0" dirty="0" err="1">
                <a:ea typeface="华文楷体" panose="02010600040101010101" pitchFamily="2" charset="-122"/>
                <a:cs typeface="Times New Roman" panose="02020603050405020304" pitchFamily="18" charset="0"/>
              </a:rPr>
              <a:t>a:b</a:t>
            </a:r>
            <a:r>
              <a:rPr lang="en-US" altLang="zh-CN" b="0" dirty="0">
                <a:ea typeface="华文楷体" panose="02010600040101010101" pitchFamily="2" charset="-122"/>
                <a:cs typeface="Times New Roman" panose="02020603050405020304" pitchFamily="18" charset="0"/>
              </a:rPr>
              <a:t>;}</a:t>
            </a:r>
          </a:p>
          <a:p>
            <a:pPr marL="0" indent="0">
              <a:lnSpc>
                <a:spcPct val="100000"/>
              </a:lnSpc>
              <a:buNone/>
            </a:pPr>
            <a:endParaRPr lang="en-US" altLang="zh-CN" b="0" dirty="0">
              <a:ea typeface="华文楷体" panose="02010600040101010101" pitchFamily="2" charset="-122"/>
              <a:cs typeface="Times New Roman" panose="02020603050405020304" pitchFamily="18" charset="0"/>
            </a:endParaRPr>
          </a:p>
          <a:p>
            <a:pPr marL="0" indent="0">
              <a:lnSpc>
                <a:spcPct val="100000"/>
              </a:lnSpc>
              <a:buNone/>
            </a:pPr>
            <a:r>
              <a:rPr lang="en-US" altLang="zh-CN" b="0" dirty="0">
                <a:ea typeface="华文楷体" panose="02010600040101010101" pitchFamily="2" charset="-122"/>
                <a:cs typeface="Times New Roman" panose="02020603050405020304" pitchFamily="18" charset="0"/>
              </a:rPr>
              <a:t>    public:</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AVL_Tree</a:t>
            </a:r>
            <a:r>
              <a:rPr lang="en-US" altLang="zh-CN" b="0" dirty="0">
                <a:ea typeface="华文楷体" panose="02010600040101010101" pitchFamily="2" charset="-122"/>
                <a:cs typeface="Times New Roman" panose="02020603050405020304" pitchFamily="18" charset="0"/>
              </a:rPr>
              <a:t>(){root = NULL; }</a:t>
            </a:r>
          </a:p>
          <a:p>
            <a:pPr marL="0" indent="0">
              <a:lnSpc>
                <a:spcPct val="100000"/>
              </a:lnSpc>
              <a:buNone/>
            </a:pPr>
            <a:r>
              <a:rPr lang="en-US" altLang="zh-CN" b="0" dirty="0">
                <a:ea typeface="华文楷体" panose="02010600040101010101" pitchFamily="2" charset="-122"/>
                <a:cs typeface="Times New Roman" panose="02020603050405020304" pitchFamily="18" charset="0"/>
              </a:rPr>
              <a:t>        bool search(</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 </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insert(</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remove(const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a:t>
            </a:r>
          </a:p>
          <a:p>
            <a:pPr marL="0" indent="0">
              <a:lnSpc>
                <a:spcPct val="100000"/>
              </a:lnSpc>
              <a:buNone/>
            </a:pPr>
            <a:r>
              <a:rPr lang="en-US" altLang="zh-CN" b="0" dirty="0">
                <a:solidFill>
                  <a:srgbClr val="FFC000"/>
                </a:solidFill>
                <a:ea typeface="华文楷体" panose="02010600040101010101" pitchFamily="2" charset="-122"/>
                <a:cs typeface="Times New Roman" panose="02020603050405020304" pitchFamily="18" charset="0"/>
              </a:rPr>
              <a:t>        ~</a:t>
            </a:r>
            <a:r>
              <a:rPr lang="en-US" altLang="zh-CN" b="0" dirty="0" err="1">
                <a:solidFill>
                  <a:srgbClr val="FFC000"/>
                </a:solidFill>
                <a:ea typeface="华文楷体" panose="02010600040101010101" pitchFamily="2" charset="-122"/>
                <a:cs typeface="Times New Roman" panose="02020603050405020304" pitchFamily="18" charset="0"/>
              </a:rPr>
              <a:t>AVL_Tree</a:t>
            </a:r>
            <a:r>
              <a:rPr lang="en-US" altLang="zh-CN" b="0" dirty="0">
                <a:solidFill>
                  <a:srgbClr val="FFC000"/>
                </a:solidFill>
                <a:ea typeface="华文楷体" panose="02010600040101010101" pitchFamily="2" charset="-122"/>
                <a:cs typeface="Times New Roman" panose="02020603050405020304" pitchFamily="18" charset="0"/>
              </a:rPr>
              <a:t>()</a:t>
            </a:r>
            <a:endParaRPr lang="zh-CN" altLang="zh-CN" b="0" dirty="0">
              <a:solidFill>
                <a:srgbClr val="FFC000"/>
              </a:solidFill>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3514923" cy="574183"/>
          </a:xfrm>
        </p:spPr>
        <p:txBody>
          <a:bodyPr>
            <a:normAutofit/>
          </a:bodyPr>
          <a:lstStyle/>
          <a:p>
            <a:pPr marL="838200" indent="-838200">
              <a:defRPr/>
            </a:pP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树类的定义：</a:t>
            </a:r>
          </a:p>
        </p:txBody>
      </p:sp>
    </p:spTree>
    <p:extLst>
      <p:ext uri="{BB962C8B-B14F-4D97-AF65-F5344CB8AC3E}">
        <p14:creationId xmlns:p14="http://schemas.microsoft.com/office/powerpoint/2010/main" val="21757719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0730731" cy="5060598"/>
          </a:xfrm>
        </p:spPr>
        <p:txBody>
          <a:bodyPr>
            <a:normAutofit/>
          </a:bodyPr>
          <a:lstStyle/>
          <a:p>
            <a:pPr marL="0" indent="0">
              <a:buNone/>
            </a:pPr>
            <a:r>
              <a:rPr lang="en-US" altLang="zh-CN" sz="3200" b="0" dirty="0">
                <a:ea typeface="华文楷体" panose="02010600040101010101" pitchFamily="2" charset="-122"/>
                <a:cs typeface="Times New Roman" panose="02020603050405020304" pitchFamily="18" charset="0"/>
              </a:rPr>
              <a:t>template &lt;class </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a:t>
            </a:r>
          </a:p>
          <a:p>
            <a:pPr marL="0" indent="0">
              <a:buNone/>
            </a:pPr>
            <a:r>
              <a:rPr lang="en-US" altLang="zh-CN" sz="3200" b="0" dirty="0" err="1">
                <a:ea typeface="华文楷体" panose="02010600040101010101" pitchFamily="2" charset="-122"/>
                <a:cs typeface="Times New Roman" panose="02020603050405020304" pitchFamily="18" charset="0"/>
              </a:rPr>
              <a:t>int</a:t>
            </a:r>
            <a:r>
              <a:rPr lang="en-US" altLang="zh-CN" sz="3200" b="0" dirty="0">
                <a:ea typeface="华文楷体" panose="02010600040101010101" pitchFamily="2" charset="-122"/>
                <a:cs typeface="Times New Roman" panose="02020603050405020304" pitchFamily="18" charset="0"/>
              </a:rPr>
              <a:t> </a:t>
            </a:r>
            <a:r>
              <a:rPr lang="en-US" altLang="zh-CN" sz="3200" b="0" dirty="0" err="1">
                <a:ea typeface="华文楷体" panose="02010600040101010101" pitchFamily="2" charset="-122"/>
                <a:cs typeface="Times New Roman" panose="02020603050405020304" pitchFamily="18" charset="0"/>
              </a:rPr>
              <a:t>AVL_Tree</a:t>
            </a:r>
            <a:r>
              <a:rPr lang="en-US" altLang="zh-CN" sz="3200" b="0" dirty="0">
                <a:ea typeface="华文楷体" panose="02010600040101010101" pitchFamily="2" charset="-122"/>
                <a:cs typeface="Times New Roman" panose="02020603050405020304" pitchFamily="18" charset="0"/>
              </a:rPr>
              <a:t>&lt;</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&gt;::height(Node&lt;</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 *t) </a:t>
            </a:r>
            <a:r>
              <a:rPr lang="en-US" altLang="zh-CN" sz="3200" b="0" dirty="0" err="1">
                <a:ea typeface="华文楷体" panose="02010600040101010101" pitchFamily="2" charset="-122"/>
                <a:cs typeface="Times New Roman" panose="02020603050405020304" pitchFamily="18" charset="0"/>
              </a:rPr>
              <a:t>const</a:t>
            </a: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    if (!t) return 0;</a:t>
            </a:r>
          </a:p>
          <a:p>
            <a:pPr marL="0" indent="0">
              <a:buNone/>
            </a:pPr>
            <a:r>
              <a:rPr lang="en-US" altLang="zh-CN" sz="3200" b="0" dirty="0">
                <a:ea typeface="华文楷体" panose="02010600040101010101" pitchFamily="2" charset="-122"/>
                <a:cs typeface="Times New Roman" panose="02020603050405020304" pitchFamily="18" charset="0"/>
              </a:rPr>
              <a:t>      return t-&gt;height;</a:t>
            </a:r>
          </a:p>
          <a:p>
            <a:pPr marL="0" indent="0">
              <a:buNone/>
            </a:pPr>
            <a:r>
              <a:rPr lang="en-US" altLang="zh-CN" sz="3200" b="0" dirty="0">
                <a:ea typeface="华文楷体" panose="02010600040101010101" pitchFamily="2" charset="-122"/>
                <a:cs typeface="Times New Roman" panose="02020603050405020304" pitchFamily="18" charset="0"/>
              </a:rPr>
              <a:t>}</a:t>
            </a:r>
          </a:p>
          <a:p>
            <a:pPr marL="0" indent="0">
              <a:buNone/>
            </a:pPr>
            <a:endParaRPr lang="en-US"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3514923" cy="574183"/>
          </a:xfrm>
        </p:spPr>
        <p:txBody>
          <a:bodyPr>
            <a:normAutofit/>
          </a:bodyPr>
          <a:lstStyle/>
          <a:p>
            <a:pPr marL="838200" indent="-838200">
              <a:defRPr/>
            </a:pP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树类的定义：</a:t>
            </a:r>
          </a:p>
        </p:txBody>
      </p:sp>
    </p:spTree>
    <p:extLst>
      <p:ext uri="{BB962C8B-B14F-4D97-AF65-F5344CB8AC3E}">
        <p14:creationId xmlns:p14="http://schemas.microsoft.com/office/powerpoint/2010/main" val="2136652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4" name="文本框 3"/>
          <p:cNvSpPr txBox="1"/>
          <p:nvPr/>
        </p:nvSpPr>
        <p:spPr>
          <a:xfrm>
            <a:off x="69790" y="1346990"/>
            <a:ext cx="12122210" cy="5555367"/>
          </a:xfrm>
          <a:prstGeom prst="rect">
            <a:avLst/>
          </a:prstGeom>
          <a:noFill/>
        </p:spPr>
        <p:txBody>
          <a:bodyPr wrap="square" rtlCol="0">
            <a:spAutoFit/>
          </a:bodyPr>
          <a:lstStyle/>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AVL_Tree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&gt;::insert(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 x,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 </a:t>
            </a:r>
            <a:r>
              <a:rPr lang="en-US" altLang="zh-CN" sz="2800"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&amp;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!t )  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if( x &lt; t-&gt;data)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在左子树上插入</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insert( x, t-&gt;left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if ( height( t-&gt;left ) - height( t-&gt;right ) == 2 ) //t</a:t>
            </a:r>
            <a:r>
              <a:rPr lang="zh-CN" altLang="en-US"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为冲突结点</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a:p>
            <a:pPr>
              <a:spcBef>
                <a:spcPts val="1000"/>
              </a:spcBef>
              <a:buClr>
                <a:schemeClr val="accent1"/>
              </a:buClr>
              <a:buSzPct val="100000"/>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if( x&lt; t-&gt;left-&gt;data) LL( t ); else </a:t>
            </a:r>
            <a:r>
              <a:rPr lang="en-US" altLang="zh-CN" sz="28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LR</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a:t>
            </a:r>
          </a:p>
          <a:p>
            <a:pPr>
              <a:spcBef>
                <a:spcPts val="1000"/>
              </a:spcBef>
              <a:buClr>
                <a:schemeClr val="accent1"/>
              </a:buClr>
              <a:buSzPct val="100000"/>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else //</a:t>
            </a:r>
            <a:r>
              <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重新计算</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的高度</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a:p>
            <a:pPr>
              <a:spcBef>
                <a:spcPts val="1000"/>
              </a:spcBef>
              <a:buClr>
                <a:schemeClr val="accent1"/>
              </a:buClr>
              <a:buSzPct val="100000"/>
              <a:buFontTx/>
              <a:buNone/>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t-&gt;height = max( height( t-&gt;left ) , height( t-&gt;right ) ) + 1;</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675399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4" name="文本框 3"/>
          <p:cNvSpPr txBox="1"/>
          <p:nvPr/>
        </p:nvSpPr>
        <p:spPr>
          <a:xfrm>
            <a:off x="341460" y="1784311"/>
            <a:ext cx="11287323" cy="4437112"/>
          </a:xfrm>
          <a:prstGeom prst="rect">
            <a:avLst/>
          </a:prstGeom>
          <a:noFill/>
        </p:spPr>
        <p:txBody>
          <a:bodyPr wrap="square" rtlCol="0">
            <a:spAutoFit/>
          </a:bodyPr>
          <a:lstStyle/>
          <a:p>
            <a:pPr>
              <a:spcBef>
                <a:spcPts val="1000"/>
              </a:spcBef>
              <a:buClr>
                <a:schemeClr val="accent1"/>
              </a:buClr>
              <a:buSzPct val="100000"/>
              <a:defRPr/>
            </a:pPr>
            <a:r>
              <a:rPr lang="en-US" altLang="zh-CN" sz="2800" dirty="0"/>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else if(x&gt; t-&gt;data)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在右子树上插入</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insert( x, t-&gt;right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if(height( t-&gt;left ) - height( t-&gt;right ) == - 2 ) //t</a:t>
            </a:r>
            <a:r>
              <a:rPr lang="zh-CN" altLang="en-US"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为冲突结点</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if(x&gt; t-&gt;right-&gt;data) RR(t); else </a:t>
            </a:r>
            <a:r>
              <a:rPr lang="en-US" altLang="zh-CN" sz="28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RL</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a:t>
            </a:r>
          </a:p>
          <a:p>
            <a:pPr>
              <a:spcBef>
                <a:spcPts val="1000"/>
              </a:spcBef>
              <a:buClr>
                <a:schemeClr val="accent1"/>
              </a:buClr>
              <a:buSzPct val="100000"/>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else //</a:t>
            </a:r>
            <a:r>
              <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重新计算</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的高度</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a:p>
            <a:pPr>
              <a:spcBef>
                <a:spcPts val="1000"/>
              </a:spcBef>
              <a:buClr>
                <a:schemeClr val="accent1"/>
              </a:buClr>
              <a:buSzPct val="100000"/>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t-&gt;height = max( height( t-&gt;left ) , height( t-&gt;right ) ) + 1;</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05156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折半查找成功示例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681007" y="1346990"/>
            <a:ext cx="7053254" cy="5241511"/>
          </a:xfrm>
          <a:prstGeom prst="rect">
            <a:avLst/>
          </a:prstGeom>
          <a:noFill/>
          <a:ln>
            <a:noFill/>
          </a:ln>
        </p:spPr>
      </p:pic>
    </p:spTree>
    <p:extLst>
      <p:ext uri="{BB962C8B-B14F-4D97-AF65-F5344CB8AC3E}">
        <p14:creationId xmlns:p14="http://schemas.microsoft.com/office/powerpoint/2010/main" val="26580200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nb-NO" altLang="zh-CN" dirty="0"/>
              <a:t>LL</a:t>
            </a:r>
            <a:r>
              <a:rPr lang="zh-CN" altLang="en-US" dirty="0">
                <a:latin typeface="华文楷体" panose="02010600040101010101" pitchFamily="2" charset="-122"/>
                <a:ea typeface="华文楷体" panose="02010600040101010101" pitchFamily="2" charset="-122"/>
              </a:rPr>
              <a:t>调整：</a:t>
            </a:r>
          </a:p>
        </p:txBody>
      </p:sp>
      <p:sp>
        <p:nvSpPr>
          <p:cNvPr id="4" name="文本框 3"/>
          <p:cNvSpPr txBox="1"/>
          <p:nvPr/>
        </p:nvSpPr>
        <p:spPr>
          <a:xfrm>
            <a:off x="341460" y="1302633"/>
            <a:ext cx="11287323" cy="5555367"/>
          </a:xfrm>
          <a:prstGeom prst="rect">
            <a:avLst/>
          </a:prstGeom>
          <a:noFill/>
        </p:spPr>
        <p:txBody>
          <a:bodyPr wrap="square" rtlCol="0">
            <a:spAutoFit/>
          </a:bodyPr>
          <a:lstStyle/>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AVL_Tree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&gt;::LL(Node&lt;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&amp;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t-&gt;left;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新的</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树根</a:t>
            </a: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t-&gt;left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 = 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t-&gt;height = max( height( t-&gt;left ),  height( t-&gt;right ) ) + 1;</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-&gt;height = max( height( </a:t>
            </a:r>
            <a:r>
              <a:rPr lang="en-US" altLang="zh-CN" sz="28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-&gt;left ), height(t)) + 1;</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t = </a:t>
            </a:r>
            <a:r>
              <a:rPr lang="en-US" altLang="zh-CN" sz="2800" dirty="0" err="1">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新的父子关联</a:t>
            </a:r>
            <a:endParaRPr lang="zh-CN" altLang="zh-CN" sz="2800"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buFontTx/>
              <a:buNone/>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8991600" y="1499672"/>
            <a:ext cx="3200400" cy="3867150"/>
          </a:xfrm>
          <a:prstGeom prst="rect">
            <a:avLst/>
          </a:prstGeom>
        </p:spPr>
      </p:pic>
    </p:spTree>
    <p:extLst>
      <p:ext uri="{BB962C8B-B14F-4D97-AF65-F5344CB8AC3E}">
        <p14:creationId xmlns:p14="http://schemas.microsoft.com/office/powerpoint/2010/main" val="25639310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nb-NO" altLang="zh-CN" dirty="0"/>
              <a:t>RR</a:t>
            </a:r>
            <a:r>
              <a:rPr lang="zh-CN" altLang="en-US" dirty="0">
                <a:latin typeface="华文楷体" panose="02010600040101010101" pitchFamily="2" charset="-122"/>
                <a:ea typeface="华文楷体" panose="02010600040101010101" pitchFamily="2" charset="-122"/>
              </a:rPr>
              <a:t>调整：</a:t>
            </a:r>
          </a:p>
        </p:txBody>
      </p:sp>
      <p:sp>
        <p:nvSpPr>
          <p:cNvPr id="4" name="文本框 3"/>
          <p:cNvSpPr txBox="1"/>
          <p:nvPr/>
        </p:nvSpPr>
        <p:spPr>
          <a:xfrm>
            <a:off x="341460" y="1346990"/>
            <a:ext cx="11287323" cy="4996240"/>
          </a:xfrm>
          <a:prstGeom prst="rect">
            <a:avLst/>
          </a:prstGeom>
          <a:noFill/>
        </p:spPr>
        <p:txBody>
          <a:bodyPr wrap="square" rtlCol="0">
            <a:spAutoFit/>
          </a:bodyPr>
          <a:lstStyle/>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AVL_Tree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&gt;::RR(Node&lt;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t-&gt;right; //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树根</a:t>
            </a: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t-&gt;right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-&gt;left = 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t-&gt;height = max( height( t-&gt;left ),  height( t-&gt;right ) ) + 1;</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-&gt;height = max( height( </a:t>
            </a:r>
            <a:r>
              <a:rPr lang="en-US" altLang="zh-CN" sz="28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-&gt;right ), height(t)) + 1;</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buClr>
                <a:schemeClr val="accent1"/>
              </a:buClr>
              <a:buSzPct val="100000"/>
              <a:defRPr/>
            </a:pPr>
            <a:r>
              <a:rPr lang="en-US" altLang="zh-CN" sz="2800"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   t = </a:t>
            </a:r>
            <a:r>
              <a:rPr lang="en-US" altLang="zh-CN" sz="2800" dirty="0" err="1">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t1</a:t>
            </a:r>
            <a:r>
              <a:rPr lang="en-US" altLang="zh-CN" sz="2800"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a:t>
            </a:r>
          </a:p>
          <a:p>
            <a:pPr>
              <a:spcBef>
                <a:spcPts val="1000"/>
              </a:spcBef>
              <a:buClr>
                <a:schemeClr val="accent1"/>
              </a:buClr>
              <a:buSzPct val="100000"/>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58138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nb-NO" altLang="zh-CN" dirty="0"/>
              <a:t>LR</a:t>
            </a:r>
            <a:r>
              <a:rPr lang="zh-CN" altLang="en-US" dirty="0"/>
              <a:t>和</a:t>
            </a:r>
            <a:r>
              <a:rPr lang="en-US" altLang="zh-CN" dirty="0" err="1"/>
              <a:t>RL</a:t>
            </a:r>
            <a:r>
              <a:rPr lang="zh-CN" altLang="en-US" dirty="0">
                <a:latin typeface="华文楷体" panose="02010600040101010101" pitchFamily="2" charset="-122"/>
                <a:ea typeface="华文楷体" panose="02010600040101010101" pitchFamily="2" charset="-122"/>
              </a:rPr>
              <a:t>调整：</a:t>
            </a:r>
          </a:p>
        </p:txBody>
      </p:sp>
      <p:sp>
        <p:nvSpPr>
          <p:cNvPr id="4" name="文本框 3"/>
          <p:cNvSpPr txBox="1"/>
          <p:nvPr/>
        </p:nvSpPr>
        <p:spPr>
          <a:xfrm>
            <a:off x="341460" y="1346990"/>
            <a:ext cx="11287323" cy="3108543"/>
          </a:xfrm>
          <a:prstGeom prst="rect">
            <a:avLst/>
          </a:prstGeom>
          <a:noFill/>
        </p:spPr>
        <p:txBody>
          <a:bodyPr wrap="square" rtlCol="0">
            <a:spAutoFit/>
          </a:bodyPr>
          <a:lstStyle/>
          <a:p>
            <a:pPr>
              <a:buFontTx/>
              <a:buNone/>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buFontTx/>
              <a:buNone/>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AVL_Tree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LR</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 &amp; 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buFontTx/>
              <a:buNone/>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RR( t-&gt;left );    LL( t );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buFontTx/>
              <a:buNone/>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buFontTx/>
              <a:buNone/>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buFontTx/>
              <a:buNone/>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AVL_Tree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 &amp; 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buFontTx/>
              <a:buNone/>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LL( t-&gt;right );   RR( t );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 name="文本框 1"/>
          <p:cNvSpPr txBox="1"/>
          <p:nvPr/>
        </p:nvSpPr>
        <p:spPr>
          <a:xfrm>
            <a:off x="341460" y="4870174"/>
            <a:ext cx="11850540" cy="1569660"/>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cs typeface="+mj-cs"/>
              </a:rPr>
              <a:t>算法实现的讨论：</a:t>
            </a:r>
            <a:endParaRPr lang="en-US" altLang="zh-CN" sz="3200" b="1" dirty="0">
              <a:latin typeface="华文楷体" panose="02010600040101010101" pitchFamily="2" charset="-122"/>
              <a:ea typeface="华文楷体" panose="02010600040101010101" pitchFamily="2" charset="-122"/>
              <a:cs typeface="+mj-cs"/>
            </a:endParaRPr>
          </a:p>
          <a:p>
            <a:r>
              <a:rPr lang="zh-CN" altLang="en-US" sz="3200" dirty="0">
                <a:latin typeface="华文楷体" panose="02010600040101010101" pitchFamily="2" charset="-122"/>
                <a:ea typeface="华文楷体" panose="02010600040101010101" pitchFamily="2" charset="-122"/>
                <a:cs typeface="+mj-cs"/>
              </a:rPr>
              <a:t>一次调整过后，向上影响的传导结束，为什么还要向上继续计算各祖先结点高度，如何改进？</a:t>
            </a:r>
          </a:p>
        </p:txBody>
      </p:sp>
    </p:spTree>
    <p:extLst>
      <p:ext uri="{BB962C8B-B14F-4D97-AF65-F5344CB8AC3E}">
        <p14:creationId xmlns:p14="http://schemas.microsoft.com/office/powerpoint/2010/main" val="32403313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en-US" altLang="zh-CN" sz="2800" dirty="0">
                <a:latin typeface="华文楷体" pitchFamily="2" charset="-122"/>
                <a:ea typeface="华文楷体" pitchFamily="2" charset="-122"/>
              </a:rPr>
              <a:t>AVL</a:t>
            </a:r>
            <a:r>
              <a:rPr lang="zh-CN" altLang="en-US" sz="2800" dirty="0">
                <a:latin typeface="华文楷体" pitchFamily="2" charset="-122"/>
                <a:ea typeface="华文楷体" pitchFamily="2" charset="-122"/>
              </a:rPr>
              <a:t>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err="1">
                <a:latin typeface="华文楷体" pitchFamily="2" charset="-122"/>
                <a:ea typeface="华文楷体" pitchFamily="2" charset="-122"/>
              </a:rPr>
              <a:t>AVL</a:t>
            </a:r>
            <a:r>
              <a:rPr lang="zh-CN" altLang="en-US" sz="2800" dirty="0">
                <a:latin typeface="华文楷体" pitchFamily="2" charset="-122"/>
                <a:ea typeface="华文楷体" pitchFamily="2" charset="-122"/>
              </a:rPr>
              <a:t>树查找</a:t>
            </a:r>
            <a:r>
              <a:rPr lang="en-US" altLang="zh-CN" sz="2800" dirty="0">
                <a:latin typeface="华文楷体" pitchFamily="2" charset="-122"/>
                <a:ea typeface="华文楷体" pitchFamily="2" charset="-122"/>
              </a:rPr>
              <a:t> </a:t>
            </a:r>
          </a:p>
          <a:p>
            <a:pPr>
              <a:lnSpc>
                <a:spcPct val="115000"/>
              </a:lnSpc>
              <a:buFont typeface="Wingdings" panose="05000000000000000000" pitchFamily="2" charset="2"/>
              <a:buChar char="n"/>
              <a:defRPr/>
            </a:pPr>
            <a:r>
              <a:rPr lang="en-US" altLang="zh-CN" sz="2800" dirty="0" err="1">
                <a:latin typeface="华文楷体" pitchFamily="2" charset="-122"/>
                <a:ea typeface="华文楷体" pitchFamily="2" charset="-122"/>
              </a:rPr>
              <a:t>AVL</a:t>
            </a:r>
            <a:r>
              <a:rPr lang="zh-CN" altLang="en-US" sz="2800" dirty="0">
                <a:latin typeface="华文楷体" pitchFamily="2" charset="-122"/>
                <a:ea typeface="华文楷体" pitchFamily="2" charset="-122"/>
              </a:rPr>
              <a:t>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err="1">
                <a:solidFill>
                  <a:srgbClr val="FF0000"/>
                </a:solidFill>
                <a:latin typeface="华文楷体" pitchFamily="2" charset="-122"/>
                <a:ea typeface="华文楷体" pitchFamily="2" charset="-122"/>
              </a:rPr>
              <a:t>AVL</a:t>
            </a:r>
            <a:r>
              <a:rPr lang="zh-CN" altLang="en-US" sz="2800" dirty="0">
                <a:solidFill>
                  <a:srgbClr val="FF0000"/>
                </a:solidFill>
                <a:latin typeface="华文楷体" pitchFamily="2" charset="-122"/>
                <a:ea typeface="华文楷体" pitchFamily="2" charset="-122"/>
              </a:rPr>
              <a:t>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平衡二叉查找（</a:t>
            </a:r>
            <a:r>
              <a:rPr lang="en-US" altLang="zh-CN" sz="3200" b="1" dirty="0">
                <a:latin typeface="华文楷体" pitchFamily="2" charset="-122"/>
                <a:ea typeface="华文楷体" pitchFamily="2" charset="-122"/>
              </a:rPr>
              <a:t>AVL</a:t>
            </a:r>
            <a:r>
              <a:rPr lang="zh-CN" altLang="en-US" sz="3200" b="1" dirty="0">
                <a:latin typeface="华文楷体" pitchFamily="2" charset="-122"/>
                <a:ea typeface="华文楷体" pitchFamily="2" charset="-122"/>
              </a:rPr>
              <a:t>）树：</a:t>
            </a:r>
          </a:p>
        </p:txBody>
      </p:sp>
    </p:spTree>
    <p:extLst>
      <p:ext uri="{BB962C8B-B14F-4D97-AF65-F5344CB8AC3E}">
        <p14:creationId xmlns:p14="http://schemas.microsoft.com/office/powerpoint/2010/main" val="20145162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5060598"/>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在一个平衡二叉树中删除结点，也可能造成冲突结点的出现。</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删除分为叶子结点、只有一个孩子的结点、有两个孩子的结点。</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有两个孩子的结点在删除时，可以通过找替身结点，最终转化为删除叶子或只有一个孩子结点的情况。</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无论是删除叶子还是只有一个孩子的结点，删除都可能引起其所属子树高度降低，自下而上各级祖先结点的平衡因子就可能发生变化。</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树的删除</a:t>
            </a:r>
          </a:p>
        </p:txBody>
      </p:sp>
    </p:spTree>
    <p:extLst>
      <p:ext uri="{BB962C8B-B14F-4D97-AF65-F5344CB8AC3E}">
        <p14:creationId xmlns:p14="http://schemas.microsoft.com/office/powerpoint/2010/main" val="22716528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657474"/>
          </a:xfrm>
        </p:spPr>
        <p:txBody>
          <a:bodyPr>
            <a:normAutofit/>
          </a:bodyPr>
          <a:lstStyle/>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当待删除结点的父结点平衡因子原本为</a:t>
            </a:r>
            <a:r>
              <a:rPr lang="en-US" altLang="zh-CN" sz="3200" b="0" dirty="0">
                <a:ea typeface="华文楷体" panose="02010600040101010101" pitchFamily="2" charset="-122"/>
                <a:cs typeface="Times New Roman" panose="02020603050405020304" pitchFamily="18" charset="0"/>
              </a:rPr>
              <a:t>0</a:t>
            </a:r>
            <a:r>
              <a:rPr lang="zh-CN" altLang="zh-CN" sz="3200" b="0" dirty="0">
                <a:ea typeface="华文楷体" panose="02010600040101010101" pitchFamily="2" charset="-122"/>
                <a:cs typeface="Times New Roman" panose="02020603050405020304" pitchFamily="18" charset="0"/>
              </a:rPr>
              <a:t>，左右子树一样高为</a:t>
            </a:r>
            <a:r>
              <a:rPr lang="en-US" altLang="zh-CN" sz="3200" b="0" dirty="0">
                <a:ea typeface="华文楷体" panose="02010600040101010101" pitchFamily="2" charset="-122"/>
                <a:cs typeface="Times New Roman" panose="02020603050405020304" pitchFamily="18" charset="0"/>
              </a:rPr>
              <a:t>h</a:t>
            </a:r>
            <a:r>
              <a:rPr lang="zh-CN" altLang="zh-CN" sz="3200" b="0" dirty="0">
                <a:ea typeface="华文楷体" panose="02010600040101010101" pitchFamily="2" charset="-122"/>
                <a:cs typeface="Times New Roman" panose="02020603050405020304" pitchFamily="18" charset="0"/>
              </a:rPr>
              <a:t>。</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树删除的各种情况分析：</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93161" y="2328996"/>
            <a:ext cx="5789988" cy="4350100"/>
          </a:xfrm>
          <a:prstGeom prst="rect">
            <a:avLst/>
          </a:prstGeom>
          <a:noFill/>
          <a:ln>
            <a:noFill/>
          </a:ln>
        </p:spPr>
      </p:pic>
    </p:spTree>
    <p:extLst>
      <p:ext uri="{BB962C8B-B14F-4D97-AF65-F5344CB8AC3E}">
        <p14:creationId xmlns:p14="http://schemas.microsoft.com/office/powerpoint/2010/main" val="12250619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657474"/>
          </a:xfrm>
        </p:spPr>
        <p:txBody>
          <a:bodyPr>
            <a:noAutofit/>
          </a:bodyPr>
          <a:lstStyle/>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当待删除结点的父结点平衡因子原本为</a:t>
            </a:r>
            <a:r>
              <a:rPr lang="en-US" altLang="zh-CN" sz="3200" b="0" dirty="0">
                <a:ea typeface="华文楷体" panose="02010600040101010101" pitchFamily="2" charset="-122"/>
                <a:cs typeface="Times New Roman" panose="02020603050405020304" pitchFamily="18" charset="0"/>
              </a:rPr>
              <a:t>1</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59801"/>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树删除的各种情况分析：</a:t>
            </a:r>
          </a:p>
        </p:txBody>
      </p:sp>
      <p:pic>
        <p:nvPicPr>
          <p:cNvPr id="2" name="图片 1"/>
          <p:cNvPicPr>
            <a:picLocks noChangeAspect="1"/>
          </p:cNvPicPr>
          <p:nvPr/>
        </p:nvPicPr>
        <p:blipFill>
          <a:blip r:embed="rId3"/>
          <a:stretch>
            <a:fillRect/>
          </a:stretch>
        </p:blipFill>
        <p:spPr>
          <a:xfrm>
            <a:off x="1941650" y="2166730"/>
            <a:ext cx="7520403" cy="4286535"/>
          </a:xfrm>
          <a:prstGeom prst="rect">
            <a:avLst/>
          </a:prstGeom>
        </p:spPr>
      </p:pic>
    </p:spTree>
    <p:extLst>
      <p:ext uri="{BB962C8B-B14F-4D97-AF65-F5344CB8AC3E}">
        <p14:creationId xmlns:p14="http://schemas.microsoft.com/office/powerpoint/2010/main" val="30139677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657474"/>
          </a:xfrm>
        </p:spPr>
        <p:txBody>
          <a:bodyPr>
            <a:noAutofit/>
          </a:bodyPr>
          <a:lstStyle/>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当待删除结点的父结点平衡因子原本为</a:t>
            </a:r>
            <a:r>
              <a:rPr lang="en-US" altLang="zh-CN" sz="3200" b="0" dirty="0">
                <a:ea typeface="华文楷体" panose="02010600040101010101" pitchFamily="2" charset="-122"/>
                <a:cs typeface="Times New Roman" panose="02020603050405020304" pitchFamily="18" charset="0"/>
              </a:rPr>
              <a:t>-1</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树删除的各种情况分析：</a:t>
            </a:r>
          </a:p>
        </p:txBody>
      </p:sp>
      <p:pic>
        <p:nvPicPr>
          <p:cNvPr id="2" name="图片 1"/>
          <p:cNvPicPr>
            <a:picLocks noChangeAspect="1"/>
          </p:cNvPicPr>
          <p:nvPr/>
        </p:nvPicPr>
        <p:blipFill>
          <a:blip r:embed="rId3"/>
          <a:stretch>
            <a:fillRect/>
          </a:stretch>
        </p:blipFill>
        <p:spPr>
          <a:xfrm>
            <a:off x="560731" y="2166729"/>
            <a:ext cx="11127686" cy="4493909"/>
          </a:xfrm>
          <a:prstGeom prst="rect">
            <a:avLst/>
          </a:prstGeom>
        </p:spPr>
      </p:pic>
    </p:spTree>
    <p:extLst>
      <p:ext uri="{BB962C8B-B14F-4D97-AF65-F5344CB8AC3E}">
        <p14:creationId xmlns:p14="http://schemas.microsoft.com/office/powerpoint/2010/main" val="24564165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树删除的各种情况示例</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037199" y="1571486"/>
            <a:ext cx="9438644" cy="4610653"/>
          </a:xfrm>
          <a:prstGeom prst="rect">
            <a:avLst/>
          </a:prstGeom>
          <a:noFill/>
          <a:ln>
            <a:noFill/>
          </a:ln>
        </p:spPr>
      </p:pic>
    </p:spTree>
    <p:extLst>
      <p:ext uri="{BB962C8B-B14F-4D97-AF65-F5344CB8AC3E}">
        <p14:creationId xmlns:p14="http://schemas.microsoft.com/office/powerpoint/2010/main" val="1782342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树删除的各种情况示例</a:t>
            </a: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039715" y="1728332"/>
            <a:ext cx="10151746" cy="4414051"/>
          </a:xfrm>
          <a:prstGeom prst="rect">
            <a:avLst/>
          </a:prstGeom>
          <a:noFill/>
          <a:ln>
            <a:noFill/>
          </a:ln>
        </p:spPr>
      </p:pic>
    </p:spTree>
    <p:extLst>
      <p:ext uri="{BB962C8B-B14F-4D97-AF65-F5344CB8AC3E}">
        <p14:creationId xmlns:p14="http://schemas.microsoft.com/office/powerpoint/2010/main" val="2655522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7047890" y="929968"/>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折半查找不成功示例</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15177" y="929968"/>
            <a:ext cx="6377610" cy="5798102"/>
          </a:xfrm>
          <a:prstGeom prst="rect">
            <a:avLst/>
          </a:prstGeom>
          <a:noFill/>
          <a:ln>
            <a:noFill/>
          </a:ln>
        </p:spPr>
      </p:pic>
    </p:spTree>
    <p:extLst>
      <p:ext uri="{BB962C8B-B14F-4D97-AF65-F5344CB8AC3E}">
        <p14:creationId xmlns:p14="http://schemas.microsoft.com/office/powerpoint/2010/main" val="9653002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树删除的各种情况示例</a:t>
            </a:r>
            <a:r>
              <a:rPr lang="en-US" altLang="zh-CN" dirty="0">
                <a:latin typeface="华文楷体" panose="02010600040101010101" pitchFamily="2" charset="-122"/>
                <a:ea typeface="华文楷体" panose="02010600040101010101" pitchFamily="2" charset="-122"/>
              </a:rPr>
              <a:t>3</a:t>
            </a:r>
            <a:r>
              <a:rPr lang="zh-CN" altLang="en-US" dirty="0">
                <a:latin typeface="华文楷体" panose="02010600040101010101" pitchFamily="2" charset="-122"/>
                <a:ea typeface="华文楷体" panose="02010600040101010101" pitchFamily="2" charset="-122"/>
              </a:rPr>
              <a:t>：</a:t>
            </a:r>
          </a:p>
        </p:txBody>
      </p:sp>
      <p:pic>
        <p:nvPicPr>
          <p:cNvPr id="4" name="图片 3"/>
          <p:cNvPicPr>
            <a:picLocks noChangeAspect="1"/>
          </p:cNvPicPr>
          <p:nvPr/>
        </p:nvPicPr>
        <p:blipFill>
          <a:blip r:embed="rId3"/>
          <a:stretch>
            <a:fillRect/>
          </a:stretch>
        </p:blipFill>
        <p:spPr>
          <a:xfrm>
            <a:off x="154056" y="1640163"/>
            <a:ext cx="5562600" cy="4810125"/>
          </a:xfrm>
          <a:prstGeom prst="rect">
            <a:avLst/>
          </a:prstGeom>
        </p:spPr>
      </p:pic>
      <p:pic>
        <p:nvPicPr>
          <p:cNvPr id="2" name="图片 1"/>
          <p:cNvPicPr>
            <a:picLocks noChangeAspect="1"/>
          </p:cNvPicPr>
          <p:nvPr/>
        </p:nvPicPr>
        <p:blipFill>
          <a:blip r:embed="rId4"/>
          <a:stretch>
            <a:fillRect/>
          </a:stretch>
        </p:blipFill>
        <p:spPr>
          <a:xfrm>
            <a:off x="6094964" y="1456527"/>
            <a:ext cx="5210175" cy="4972050"/>
          </a:xfrm>
          <a:prstGeom prst="rect">
            <a:avLst/>
          </a:prstGeom>
        </p:spPr>
      </p:pic>
    </p:spTree>
    <p:extLst>
      <p:ext uri="{BB962C8B-B14F-4D97-AF65-F5344CB8AC3E}">
        <p14:creationId xmlns:p14="http://schemas.microsoft.com/office/powerpoint/2010/main" val="40127137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树删除的各种情况示例</a:t>
            </a:r>
            <a:r>
              <a:rPr lang="en-US" altLang="zh-CN" dirty="0">
                <a:latin typeface="华文楷体" panose="02010600040101010101" pitchFamily="2" charset="-122"/>
                <a:ea typeface="华文楷体" panose="02010600040101010101" pitchFamily="2" charset="-122"/>
              </a:rPr>
              <a:t>3</a:t>
            </a:r>
            <a:r>
              <a:rPr lang="zh-CN" altLang="en-US" dirty="0">
                <a:latin typeface="华文楷体" panose="02010600040101010101" pitchFamily="2" charset="-122"/>
                <a:ea typeface="华文楷体" panose="02010600040101010101" pitchFamily="2" charset="-122"/>
              </a:rPr>
              <a:t>：</a:t>
            </a:r>
          </a:p>
        </p:txBody>
      </p:sp>
      <p:pic>
        <p:nvPicPr>
          <p:cNvPr id="2" name="图片 1"/>
          <p:cNvPicPr>
            <a:picLocks noChangeAspect="1"/>
          </p:cNvPicPr>
          <p:nvPr/>
        </p:nvPicPr>
        <p:blipFill>
          <a:blip r:embed="rId3"/>
          <a:stretch>
            <a:fillRect/>
          </a:stretch>
        </p:blipFill>
        <p:spPr>
          <a:xfrm>
            <a:off x="540785" y="1557335"/>
            <a:ext cx="5504762" cy="4942857"/>
          </a:xfrm>
          <a:prstGeom prst="rect">
            <a:avLst/>
          </a:prstGeom>
        </p:spPr>
      </p:pic>
      <p:pic>
        <p:nvPicPr>
          <p:cNvPr id="4" name="图片 3"/>
          <p:cNvPicPr>
            <a:picLocks noChangeAspect="1"/>
          </p:cNvPicPr>
          <p:nvPr/>
        </p:nvPicPr>
        <p:blipFill>
          <a:blip r:embed="rId4"/>
          <a:stretch>
            <a:fillRect/>
          </a:stretch>
        </p:blipFill>
        <p:spPr>
          <a:xfrm>
            <a:off x="6045547" y="1557335"/>
            <a:ext cx="5371429" cy="4323809"/>
          </a:xfrm>
          <a:prstGeom prst="rect">
            <a:avLst/>
          </a:prstGeom>
        </p:spPr>
      </p:pic>
      <p:sp>
        <p:nvSpPr>
          <p:cNvPr id="8" name="文本框 7"/>
          <p:cNvSpPr txBox="1"/>
          <p:nvPr/>
        </p:nvSpPr>
        <p:spPr>
          <a:xfrm>
            <a:off x="5092365" y="6043428"/>
            <a:ext cx="8265827" cy="584775"/>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cs typeface="+mj-cs"/>
              </a:rPr>
              <a:t>可看出</a:t>
            </a:r>
            <a:r>
              <a:rPr lang="zh-CN" altLang="en-US" sz="3200" b="1" dirty="0">
                <a:highlight>
                  <a:srgbClr val="FFFF00"/>
                </a:highlight>
                <a:latin typeface="华文楷体" panose="02010600040101010101" pitchFamily="2" charset="-122"/>
                <a:ea typeface="华文楷体" panose="02010600040101010101" pitchFamily="2" charset="-122"/>
                <a:cs typeface="+mj-cs"/>
              </a:rPr>
              <a:t>冲突和调整并不限定只有一次</a:t>
            </a:r>
            <a:r>
              <a:rPr lang="zh-CN" altLang="en-US" sz="3200" b="1" dirty="0">
                <a:latin typeface="华文楷体" panose="02010600040101010101" pitchFamily="2" charset="-122"/>
                <a:ea typeface="华文楷体" panose="02010600040101010101" pitchFamily="2" charset="-122"/>
                <a:cs typeface="+mj-cs"/>
              </a:rPr>
              <a:t>。</a:t>
            </a:r>
          </a:p>
        </p:txBody>
      </p:sp>
    </p:spTree>
    <p:extLst>
      <p:ext uri="{BB962C8B-B14F-4D97-AF65-F5344CB8AC3E}">
        <p14:creationId xmlns:p14="http://schemas.microsoft.com/office/powerpoint/2010/main" val="31637294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平衡二叉树删除时，影响会沿删除结点的祖先由下而上传导。如果变化来自于左子树，平衡因子减</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；如果变化来自于右子树时，平衡因子加</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一个祖先结点的平衡因子由</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变为非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，传导结束；由非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时，继续向上传导；由非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或者</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时，冲突结点确定。根据</a:t>
            </a:r>
            <a:r>
              <a:rPr lang="en-US" altLang="zh-CN" sz="2800" b="0" dirty="0">
                <a:ea typeface="华文楷体" panose="02010600040101010101" pitchFamily="2" charset="-122"/>
                <a:cs typeface="Times New Roman" panose="02020603050405020304" pitchFamily="18" charset="0"/>
              </a:rPr>
              <a:t>LL</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RR</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LR</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RL</a:t>
            </a:r>
            <a:r>
              <a:rPr lang="zh-CN" altLang="zh-CN" sz="2800" b="0" dirty="0">
                <a:ea typeface="华文楷体" panose="02010600040101010101" pitchFamily="2" charset="-122"/>
                <a:cs typeface="Times New Roman" panose="02020603050405020304" pitchFamily="18" charset="0"/>
              </a:rPr>
              <a:t>四种形态分别做和插入时一样的旋转调整、做同样的平衡因子修正</a:t>
            </a:r>
            <a:r>
              <a:rPr lang="zh-CN" altLang="en-US" sz="2800" b="0" dirty="0">
                <a:ea typeface="华文楷体" panose="02010600040101010101" pitchFamily="2" charset="-122"/>
                <a:cs typeface="Times New Roman" panose="02020603050405020304" pitchFamily="18" charset="0"/>
              </a:rPr>
              <a:t>，</a:t>
            </a:r>
            <a:r>
              <a:rPr lang="zh-CN" altLang="en-US" sz="2800" dirty="0">
                <a:ea typeface="华文楷体" panose="02010600040101010101" pitchFamily="2" charset="-122"/>
                <a:cs typeface="Times New Roman" panose="02020603050405020304" pitchFamily="18" charset="0"/>
              </a:rPr>
              <a:t>调整后继续向上传导</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调整的分支不是自冲突结点向下到删除结点的分支，而是自冲突结点向下到不含删除结点的分支。</a:t>
            </a:r>
            <a:endParaRPr lang="zh-CN" altLang="en-US" sz="2800" b="0" dirty="0">
              <a:ea typeface="华文楷体" panose="02010600040101010101" pitchFamily="2" charset="-122"/>
              <a:cs typeface="Times New Roman" panose="02020603050405020304" pitchFamily="18" charset="0"/>
            </a:endParaRPr>
          </a:p>
        </p:txBody>
      </p:sp>
      <p:sp>
        <p:nvSpPr>
          <p:cNvPr id="3" name="标题 2"/>
          <p:cNvSpPr>
            <a:spLocks noGrp="1"/>
          </p:cNvSpPr>
          <p:nvPr>
            <p:ph type="title"/>
          </p:nvPr>
        </p:nvSpPr>
        <p:spPr/>
        <p:txBody>
          <a:bodyPr/>
          <a:lstStyle/>
          <a:p>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删除总结</a:t>
            </a:r>
          </a:p>
        </p:txBody>
      </p:sp>
    </p:spTree>
    <p:extLst>
      <p:ext uri="{BB962C8B-B14F-4D97-AF65-F5344CB8AC3E}">
        <p14:creationId xmlns:p14="http://schemas.microsoft.com/office/powerpoint/2010/main" val="24785720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树删除操作的递归算法实现：</a:t>
            </a:r>
          </a:p>
        </p:txBody>
      </p:sp>
      <p:sp>
        <p:nvSpPr>
          <p:cNvPr id="4" name="文本框 3"/>
          <p:cNvSpPr txBox="1"/>
          <p:nvPr/>
        </p:nvSpPr>
        <p:spPr>
          <a:xfrm>
            <a:off x="341460" y="1346990"/>
            <a:ext cx="12062575" cy="4832092"/>
          </a:xfrm>
          <a:prstGeom prst="rect">
            <a:avLst/>
          </a:prstGeom>
          <a:noFill/>
        </p:spPr>
        <p:txBody>
          <a:bodyPr wrap="square" rtlCol="0">
            <a:spAutoFit/>
          </a:bodyPr>
          <a:lstStyle/>
          <a:p>
            <a:pPr>
              <a:spcBef>
                <a:spcPts val="0"/>
              </a:spcBef>
              <a:buFontTx/>
              <a:buNone/>
              <a:defRPr/>
            </a:pPr>
            <a:r>
              <a:rPr lang="en-US" altLang="zh-CN" sz="2800" dirty="0"/>
              <a:t>template &lt;class </a:t>
            </a:r>
            <a:r>
              <a:rPr lang="en-US" altLang="zh-CN" sz="2800" dirty="0" err="1"/>
              <a:t>elemType</a:t>
            </a:r>
            <a:r>
              <a:rPr lang="en-US" altLang="zh-CN" sz="2800" dirty="0"/>
              <a:t>&gt;</a:t>
            </a:r>
            <a:endParaRPr lang="zh-CN" altLang="zh-CN" sz="2800" dirty="0"/>
          </a:p>
          <a:p>
            <a:pPr>
              <a:spcBef>
                <a:spcPts val="0"/>
              </a:spcBef>
              <a:buFontTx/>
              <a:buNone/>
              <a:defRPr/>
            </a:pPr>
            <a:r>
              <a:rPr lang="en-US" altLang="zh-CN" sz="2800" dirty="0"/>
              <a:t>void </a:t>
            </a:r>
            <a:r>
              <a:rPr lang="en-US" altLang="zh-CN" sz="2800" dirty="0" err="1"/>
              <a:t>AVL_Tree</a:t>
            </a:r>
            <a:r>
              <a:rPr lang="en-US" altLang="zh-CN" sz="2800" dirty="0"/>
              <a:t>&lt;</a:t>
            </a:r>
            <a:r>
              <a:rPr lang="en-US" altLang="zh-CN" sz="2800" dirty="0" err="1"/>
              <a:t>elemType</a:t>
            </a:r>
            <a:r>
              <a:rPr lang="en-US" altLang="zh-CN" sz="2800" dirty="0"/>
              <a:t>&gt;::remove( </a:t>
            </a:r>
            <a:r>
              <a:rPr lang="en-US" altLang="zh-CN" sz="2800" dirty="0" err="1"/>
              <a:t>const</a:t>
            </a:r>
            <a:r>
              <a:rPr lang="en-US" altLang="zh-CN" sz="2800" dirty="0"/>
              <a:t> </a:t>
            </a:r>
            <a:r>
              <a:rPr lang="en-US" altLang="zh-CN" sz="2800" dirty="0" err="1"/>
              <a:t>elemType</a:t>
            </a:r>
            <a:r>
              <a:rPr lang="en-US" altLang="zh-CN" sz="2800" dirty="0"/>
              <a:t> &amp; x, </a:t>
            </a:r>
          </a:p>
          <a:p>
            <a:pPr>
              <a:spcBef>
                <a:spcPts val="0"/>
              </a:spcBef>
              <a:buFontTx/>
              <a:buNone/>
              <a:defRPr/>
            </a:pPr>
            <a:r>
              <a:rPr lang="en-US" altLang="zh-CN" sz="2800" dirty="0"/>
              <a:t>                                                      Node&lt;</a:t>
            </a:r>
            <a:r>
              <a:rPr lang="en-US" altLang="zh-CN" sz="2800" dirty="0" err="1"/>
              <a:t>elemType</a:t>
            </a:r>
            <a:r>
              <a:rPr lang="en-US" altLang="zh-CN" sz="2800" dirty="0"/>
              <a:t>&gt; * &amp; t )</a:t>
            </a:r>
            <a:endParaRPr lang="zh-CN" altLang="zh-CN" sz="2800" dirty="0"/>
          </a:p>
          <a:p>
            <a:pPr>
              <a:spcBef>
                <a:spcPts val="0"/>
              </a:spcBef>
              <a:buFontTx/>
              <a:buNone/>
              <a:defRPr/>
            </a:pPr>
            <a:r>
              <a:rPr lang="en-US" altLang="zh-CN" sz="2800" dirty="0"/>
              <a:t>{      if( !t )    return; //</a:t>
            </a:r>
            <a:r>
              <a:rPr lang="zh-CN" altLang="en-US" sz="2800" dirty="0"/>
              <a:t>没找到要删除的值：直接返回</a:t>
            </a:r>
            <a:endParaRPr lang="en-US" altLang="zh-CN" sz="2800" dirty="0"/>
          </a:p>
          <a:p>
            <a:pPr>
              <a:spcBef>
                <a:spcPts val="0"/>
              </a:spcBef>
              <a:buFontTx/>
              <a:buNone/>
              <a:defRPr/>
            </a:pPr>
            <a:r>
              <a:rPr lang="en-US" altLang="zh-CN" sz="2800" dirty="0"/>
              <a:t>else if( x &lt; t-&gt;data)</a:t>
            </a:r>
          </a:p>
          <a:p>
            <a:pPr>
              <a:spcBef>
                <a:spcPts val="0"/>
              </a:spcBef>
              <a:buFontTx/>
              <a:buNone/>
              <a:defRPr/>
            </a:pPr>
            <a:r>
              <a:rPr lang="en-US" altLang="zh-CN" sz="2800" dirty="0"/>
              <a:t>              {    //</a:t>
            </a:r>
            <a:r>
              <a:rPr lang="zh-CN" altLang="zh-CN" sz="2800" dirty="0"/>
              <a:t>在左子树上</a:t>
            </a:r>
            <a:r>
              <a:rPr lang="zh-CN" altLang="en-US" sz="2800" dirty="0"/>
              <a:t>删除</a:t>
            </a:r>
            <a:r>
              <a:rPr lang="en-US" altLang="zh-CN" sz="2800" dirty="0"/>
              <a:t>	         </a:t>
            </a:r>
          </a:p>
          <a:p>
            <a:pPr>
              <a:spcBef>
                <a:spcPts val="0"/>
              </a:spcBef>
              <a:buFontTx/>
              <a:buNone/>
              <a:defRPr/>
            </a:pPr>
            <a:r>
              <a:rPr lang="en-US" altLang="zh-CN" sz="2800" dirty="0"/>
              <a:t>                   remove( x, t-&gt;left );</a:t>
            </a:r>
            <a:endParaRPr lang="zh-CN" altLang="zh-CN" sz="2800" dirty="0"/>
          </a:p>
          <a:p>
            <a:pPr>
              <a:spcBef>
                <a:spcPts val="0"/>
              </a:spcBef>
              <a:buFontTx/>
              <a:buNone/>
              <a:defRPr/>
            </a:pPr>
            <a:r>
              <a:rPr lang="en-US" altLang="zh-CN" sz="2800" dirty="0"/>
              <a:t>	</a:t>
            </a:r>
            <a:r>
              <a:rPr lang="en-US" altLang="zh-CN" sz="2800" dirty="0">
                <a:solidFill>
                  <a:schemeClr val="tx1">
                    <a:lumMod val="50000"/>
                  </a:schemeClr>
                </a:solidFill>
              </a:rPr>
              <a:t>         </a:t>
            </a:r>
            <a:r>
              <a:rPr lang="en-US" altLang="zh-CN" sz="2800" dirty="0">
                <a:solidFill>
                  <a:srgbClr val="FF0000"/>
                </a:solidFill>
              </a:rPr>
              <a:t>if ( height( t-&gt;left ) - height( t-&gt;right ) ==-2 ) //t</a:t>
            </a:r>
            <a:r>
              <a:rPr lang="zh-CN" altLang="en-US" sz="2800" dirty="0">
                <a:solidFill>
                  <a:srgbClr val="FF0000"/>
                </a:solidFill>
              </a:rPr>
              <a:t>为冲突结点</a:t>
            </a:r>
            <a:r>
              <a:rPr lang="en-US" altLang="zh-CN" sz="2800" dirty="0">
                <a:solidFill>
                  <a:srgbClr val="FF0000"/>
                </a:solidFill>
              </a:rPr>
              <a:t> </a:t>
            </a:r>
          </a:p>
          <a:p>
            <a:pPr>
              <a:defRPr/>
            </a:pPr>
            <a:r>
              <a:rPr lang="en-US" altLang="zh-CN" sz="2800" dirty="0">
                <a:solidFill>
                  <a:srgbClr val="FF0000"/>
                </a:solidFill>
              </a:rPr>
              <a:t>		   if  (height(t-&gt;right-&gt;right)&gt;height(t-&gt;right-&gt;left)) RR(t)</a:t>
            </a:r>
          </a:p>
          <a:p>
            <a:pPr>
              <a:spcBef>
                <a:spcPts val="0"/>
              </a:spcBef>
              <a:buFontTx/>
              <a:buNone/>
              <a:defRPr/>
            </a:pPr>
            <a:r>
              <a:rPr lang="en-US" altLang="zh-CN" sz="2800" dirty="0">
                <a:solidFill>
                  <a:srgbClr val="FF0000"/>
                </a:solidFill>
              </a:rPr>
              <a:t>                      else </a:t>
            </a:r>
            <a:r>
              <a:rPr lang="en-US" altLang="zh-CN" sz="2800" dirty="0" err="1">
                <a:solidFill>
                  <a:srgbClr val="FF0000"/>
                </a:solidFill>
              </a:rPr>
              <a:t>RL</a:t>
            </a:r>
            <a:r>
              <a:rPr lang="en-US" altLang="zh-CN" sz="2800" dirty="0">
                <a:solidFill>
                  <a:srgbClr val="FF0000"/>
                </a:solidFill>
              </a:rPr>
              <a:t>(t);</a:t>
            </a:r>
          </a:p>
          <a:p>
            <a:pPr>
              <a:spcBef>
                <a:spcPts val="0"/>
              </a:spcBef>
              <a:buFontTx/>
              <a:buNone/>
              <a:defRPr/>
            </a:pPr>
            <a:r>
              <a:rPr lang="en-US" altLang="zh-CN" sz="2800" dirty="0"/>
              <a:t>              }</a:t>
            </a:r>
            <a:endParaRPr lang="zh-CN" altLang="zh-CN" sz="2800" dirty="0">
              <a:solidFill>
                <a:srgbClr val="FF0000"/>
              </a:solidFill>
            </a:endParaRPr>
          </a:p>
        </p:txBody>
      </p:sp>
    </p:spTree>
    <p:extLst>
      <p:ext uri="{BB962C8B-B14F-4D97-AF65-F5344CB8AC3E}">
        <p14:creationId xmlns:p14="http://schemas.microsoft.com/office/powerpoint/2010/main" val="12206891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树删除操作的递归算法实现：</a:t>
            </a:r>
          </a:p>
        </p:txBody>
      </p:sp>
      <p:sp>
        <p:nvSpPr>
          <p:cNvPr id="4" name="文本框 3"/>
          <p:cNvSpPr txBox="1"/>
          <p:nvPr/>
        </p:nvSpPr>
        <p:spPr>
          <a:xfrm>
            <a:off x="341460" y="1346990"/>
            <a:ext cx="11287323" cy="4401205"/>
          </a:xfrm>
          <a:prstGeom prst="rect">
            <a:avLst/>
          </a:prstGeom>
          <a:noFill/>
        </p:spPr>
        <p:txBody>
          <a:bodyPr wrap="square" rtlCol="0">
            <a:spAutoFit/>
          </a:bodyPr>
          <a:lstStyle/>
          <a:p>
            <a:pPr>
              <a:spcBef>
                <a:spcPts val="0"/>
              </a:spcBef>
              <a:buFontTx/>
              <a:buNone/>
              <a:defRPr/>
            </a:pPr>
            <a:r>
              <a:rPr lang="en-US" altLang="zh-CN" sz="2800" dirty="0"/>
              <a:t>        else if(x&gt; t-&gt;data)  </a:t>
            </a:r>
          </a:p>
          <a:p>
            <a:pPr>
              <a:spcBef>
                <a:spcPts val="0"/>
              </a:spcBef>
              <a:buFontTx/>
              <a:buNone/>
              <a:defRPr/>
            </a:pPr>
            <a:r>
              <a:rPr lang="en-US" altLang="zh-CN" sz="2800" dirty="0"/>
              <a:t>               {   //</a:t>
            </a:r>
            <a:r>
              <a:rPr lang="zh-CN" altLang="zh-CN" sz="2800" dirty="0"/>
              <a:t>在右子树上插入</a:t>
            </a:r>
          </a:p>
          <a:p>
            <a:pPr>
              <a:spcBef>
                <a:spcPts val="0"/>
              </a:spcBef>
              <a:buFontTx/>
              <a:buNone/>
              <a:defRPr/>
            </a:pPr>
            <a:r>
              <a:rPr lang="en-US" altLang="zh-CN" sz="2800" dirty="0"/>
              <a:t>	         remove( x, t-&gt;right );</a:t>
            </a:r>
            <a:endParaRPr lang="zh-CN" altLang="zh-CN" sz="2800" dirty="0"/>
          </a:p>
          <a:p>
            <a:pPr>
              <a:spcBef>
                <a:spcPts val="0"/>
              </a:spcBef>
              <a:buFontTx/>
              <a:buNone/>
              <a:defRPr/>
            </a:pPr>
            <a:r>
              <a:rPr lang="en-US" altLang="zh-CN" sz="2800" dirty="0"/>
              <a:t>	</a:t>
            </a:r>
            <a:r>
              <a:rPr lang="en-US" altLang="zh-CN" sz="2800" dirty="0">
                <a:solidFill>
                  <a:srgbClr val="FF0000"/>
                </a:solidFill>
              </a:rPr>
              <a:t>         if(height( t-&gt;left ) - height( t-&gt;right ) == 2 ) //t</a:t>
            </a:r>
            <a:r>
              <a:rPr lang="zh-CN" altLang="en-US" sz="2800" dirty="0">
                <a:solidFill>
                  <a:srgbClr val="FF0000"/>
                </a:solidFill>
              </a:rPr>
              <a:t>为冲突结点</a:t>
            </a:r>
            <a:endParaRPr lang="zh-CN" altLang="zh-CN" sz="2800" dirty="0">
              <a:solidFill>
                <a:srgbClr val="FF0000"/>
              </a:solidFill>
            </a:endParaRPr>
          </a:p>
          <a:p>
            <a:pPr>
              <a:defRPr/>
            </a:pPr>
            <a:r>
              <a:rPr lang="en-US" altLang="zh-CN" sz="2800" dirty="0">
                <a:solidFill>
                  <a:srgbClr val="FF0000"/>
                </a:solidFill>
              </a:rPr>
              <a:t>                       if  (height(t-&gt;left-&gt;left)&gt;height(t-&gt;left-&gt;right)) LL(t); </a:t>
            </a:r>
          </a:p>
          <a:p>
            <a:pPr>
              <a:spcBef>
                <a:spcPts val="0"/>
              </a:spcBef>
              <a:buFontTx/>
              <a:buNone/>
              <a:defRPr/>
            </a:pPr>
            <a:r>
              <a:rPr lang="en-US" altLang="zh-CN" sz="2800" dirty="0">
                <a:solidFill>
                  <a:srgbClr val="FF0000"/>
                </a:solidFill>
              </a:rPr>
              <a:t>                       else </a:t>
            </a:r>
            <a:r>
              <a:rPr lang="en-US" altLang="zh-CN" sz="2800" dirty="0" err="1">
                <a:solidFill>
                  <a:srgbClr val="FF0000"/>
                </a:solidFill>
              </a:rPr>
              <a:t>LR</a:t>
            </a:r>
            <a:r>
              <a:rPr lang="en-US" altLang="zh-CN" sz="2800" dirty="0">
                <a:solidFill>
                  <a:srgbClr val="FF0000"/>
                </a:solidFill>
              </a:rPr>
              <a:t>(t);</a:t>
            </a:r>
            <a:endParaRPr lang="zh-CN" altLang="zh-CN" sz="2800" dirty="0">
              <a:solidFill>
                <a:srgbClr val="FF0000"/>
              </a:solidFill>
            </a:endParaRPr>
          </a:p>
          <a:p>
            <a:pPr>
              <a:spcBef>
                <a:spcPts val="0"/>
              </a:spcBef>
              <a:buFontTx/>
              <a:buNone/>
              <a:defRPr/>
            </a:pPr>
            <a:r>
              <a:rPr lang="en-US" altLang="zh-CN" sz="2800" dirty="0"/>
              <a:t>                }</a:t>
            </a:r>
          </a:p>
          <a:p>
            <a:pPr>
              <a:spcBef>
                <a:spcPts val="0"/>
              </a:spcBef>
              <a:buFontTx/>
              <a:buNone/>
              <a:defRPr/>
            </a:pPr>
            <a:r>
              <a:rPr lang="en-US" altLang="zh-CN" sz="2800" dirty="0"/>
              <a:t>         else //x== t-&gt;data) </a:t>
            </a:r>
            <a:r>
              <a:rPr lang="zh-CN" altLang="en-US" sz="2800" dirty="0"/>
              <a:t>删除开始</a:t>
            </a:r>
            <a:r>
              <a:rPr lang="en-US" altLang="zh-CN" sz="2800" dirty="0"/>
              <a:t> </a:t>
            </a:r>
          </a:p>
          <a:p>
            <a:pPr>
              <a:spcBef>
                <a:spcPts val="0"/>
              </a:spcBef>
              <a:buFontTx/>
              <a:buNone/>
              <a:defRPr/>
            </a:pPr>
            <a:r>
              <a:rPr lang="en-US" altLang="zh-CN" sz="2800" dirty="0"/>
              <a:t>               {   //</a:t>
            </a:r>
            <a:r>
              <a:rPr lang="zh-CN" altLang="en-US" sz="2800" dirty="0"/>
              <a:t>删除</a:t>
            </a:r>
            <a:r>
              <a:rPr lang="en-US" altLang="zh-CN" sz="2800" dirty="0"/>
              <a:t>x</a:t>
            </a:r>
            <a:endParaRPr lang="zh-CN" altLang="zh-CN" sz="2800" dirty="0"/>
          </a:p>
          <a:p>
            <a:pPr>
              <a:spcBef>
                <a:spcPts val="0"/>
              </a:spcBef>
              <a:buFontTx/>
              <a:buNone/>
              <a:defRPr/>
            </a:pPr>
            <a:r>
              <a:rPr lang="en-US" altLang="zh-CN" sz="2800" dirty="0"/>
              <a:t>	</a:t>
            </a:r>
            <a:endParaRPr lang="zh-CN" altLang="zh-CN" sz="2800" dirty="0"/>
          </a:p>
        </p:txBody>
      </p:sp>
    </p:spTree>
    <p:extLst>
      <p:ext uri="{BB962C8B-B14F-4D97-AF65-F5344CB8AC3E}">
        <p14:creationId xmlns:p14="http://schemas.microsoft.com/office/powerpoint/2010/main" val="6127666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7609844" cy="574183"/>
          </a:xfrm>
        </p:spPr>
        <p:txBody>
          <a:bodyPr>
            <a:normAutofit/>
          </a:bodyPr>
          <a:lstStyle/>
          <a:p>
            <a:pPr marL="838200" indent="-838200">
              <a:defRPr/>
            </a:pP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树删除操作的递归算法实现：</a:t>
            </a:r>
          </a:p>
        </p:txBody>
      </p:sp>
      <p:sp>
        <p:nvSpPr>
          <p:cNvPr id="2" name="文本框 1"/>
          <p:cNvSpPr txBox="1"/>
          <p:nvPr/>
        </p:nvSpPr>
        <p:spPr>
          <a:xfrm>
            <a:off x="636103" y="1665042"/>
            <a:ext cx="11052314" cy="3539430"/>
          </a:xfrm>
          <a:prstGeom prst="rect">
            <a:avLst/>
          </a:prstGeom>
          <a:noFill/>
        </p:spPr>
        <p:txBody>
          <a:bodyPr wrap="square" rtlCol="0">
            <a:spAutoFit/>
          </a:bodyPr>
          <a:lstStyle/>
          <a:p>
            <a:pPr>
              <a:defRP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t>if (!t-&gt;left || !t-&gt;right)//t</a:t>
            </a:r>
            <a:r>
              <a:rPr lang="zh-CN" altLang="en-US" sz="2800" dirty="0"/>
              <a:t>为叶子或者</a:t>
            </a:r>
            <a:r>
              <a:rPr lang="zh-CN" altLang="zh-CN" sz="2800" dirty="0"/>
              <a:t>只有一个孩子</a:t>
            </a:r>
          </a:p>
          <a:p>
            <a:pPr>
              <a:defRPr/>
            </a:pPr>
            <a:r>
              <a:rPr lang="en-US" altLang="zh-CN" sz="2800" dirty="0"/>
              <a:t>            {</a:t>
            </a:r>
            <a:endParaRPr lang="zh-CN" altLang="zh-CN" sz="2800" dirty="0"/>
          </a:p>
          <a:p>
            <a:pPr>
              <a:defRPr/>
            </a:pPr>
            <a:r>
              <a:rPr lang="en-US" altLang="zh-CN" sz="2800" dirty="0"/>
              <a:t>                Node&lt;</a:t>
            </a:r>
            <a:r>
              <a:rPr lang="en-US" altLang="zh-CN" sz="2800" dirty="0" err="1"/>
              <a:t>elemType</a:t>
            </a:r>
            <a:r>
              <a:rPr lang="en-US" altLang="zh-CN" sz="2800" dirty="0"/>
              <a:t>&gt; *</a:t>
            </a:r>
            <a:r>
              <a:rPr lang="en-US" altLang="zh-CN" sz="2800" dirty="0" err="1"/>
              <a:t>tmp</a:t>
            </a:r>
            <a:r>
              <a:rPr lang="en-US" altLang="zh-CN" sz="2800" dirty="0"/>
              <a:t>;</a:t>
            </a:r>
            <a:endParaRPr lang="zh-CN" altLang="zh-CN" sz="2800" dirty="0"/>
          </a:p>
          <a:p>
            <a:pPr>
              <a:defRPr/>
            </a:pPr>
            <a:r>
              <a:rPr lang="en-US" altLang="zh-CN" sz="2800" dirty="0"/>
              <a:t>                </a:t>
            </a:r>
            <a:r>
              <a:rPr lang="en-US" altLang="zh-CN" sz="2800" dirty="0" err="1"/>
              <a:t>tmp</a:t>
            </a:r>
            <a:r>
              <a:rPr lang="en-US" altLang="zh-CN" sz="2800" dirty="0"/>
              <a:t> = t;</a:t>
            </a:r>
            <a:endParaRPr lang="zh-CN" altLang="zh-CN" sz="2800" dirty="0"/>
          </a:p>
          <a:p>
            <a:pPr>
              <a:defRPr/>
            </a:pPr>
            <a:r>
              <a:rPr lang="en-US" altLang="zh-CN" sz="2800" dirty="0"/>
              <a:t>                t = (t-&gt;left)? t-&gt;left : t-&gt;right;  //</a:t>
            </a:r>
            <a:r>
              <a:rPr lang="zh-CN" altLang="zh-CN" sz="2800" dirty="0"/>
              <a:t>父结点链接其唯一孩子结点</a:t>
            </a:r>
          </a:p>
          <a:p>
            <a:pPr>
              <a:defRPr/>
            </a:pPr>
            <a:r>
              <a:rPr lang="en-US" altLang="zh-CN" sz="2800" dirty="0"/>
              <a:t>                delete </a:t>
            </a:r>
            <a:r>
              <a:rPr lang="en-US" altLang="zh-CN" sz="2800" dirty="0" err="1"/>
              <a:t>tmp</a:t>
            </a:r>
            <a:r>
              <a:rPr lang="en-US" altLang="zh-CN" sz="2800" dirty="0"/>
              <a:t>;//</a:t>
            </a:r>
            <a:r>
              <a:rPr lang="zh-CN" altLang="zh-CN" sz="2800" dirty="0"/>
              <a:t>释放待删除结点</a:t>
            </a:r>
          </a:p>
          <a:p>
            <a:pPr>
              <a:defRPr/>
            </a:pPr>
            <a:r>
              <a:rPr lang="en-US" altLang="zh-CN" sz="2800" dirty="0"/>
              <a:t>                return;</a:t>
            </a:r>
            <a:endParaRPr lang="zh-CN" altLang="zh-CN" sz="2800" dirty="0"/>
          </a:p>
          <a:p>
            <a:pPr>
              <a:defRPr/>
            </a:pPr>
            <a:r>
              <a:rPr lang="en-US" altLang="zh-CN" sz="2800" dirty="0"/>
              <a:t>            }</a:t>
            </a:r>
            <a:endParaRPr lang="zh-CN" altLang="zh-CN" sz="2800" dirty="0"/>
          </a:p>
        </p:txBody>
      </p:sp>
    </p:spTree>
    <p:extLst>
      <p:ext uri="{BB962C8B-B14F-4D97-AF65-F5344CB8AC3E}">
        <p14:creationId xmlns:p14="http://schemas.microsoft.com/office/powerpoint/2010/main" val="3224608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1445981" y="1487190"/>
            <a:ext cx="8901931" cy="3970318"/>
          </a:xfrm>
          <a:prstGeom prst="rect">
            <a:avLst/>
          </a:prstGeom>
          <a:noFill/>
        </p:spPr>
        <p:txBody>
          <a:bodyPr wrap="square" rtlCol="0">
            <a:spAutoFit/>
          </a:bodyPr>
          <a:lstStyle/>
          <a:p>
            <a:r>
              <a:rPr lang="en-US" altLang="zh-CN" sz="2800" dirty="0"/>
              <a:t>            //</a:t>
            </a:r>
            <a:r>
              <a:rPr lang="zh-CN" altLang="zh-CN" sz="2800" dirty="0"/>
              <a:t>待删除结点有两个孩子的情况</a:t>
            </a:r>
          </a:p>
          <a:p>
            <a:r>
              <a:rPr lang="en-US" altLang="zh-CN" sz="2800" dirty="0"/>
              <a:t>            Node&lt;</a:t>
            </a:r>
            <a:r>
              <a:rPr lang="en-US" altLang="zh-CN" sz="2800" dirty="0" err="1"/>
              <a:t>elemType</a:t>
            </a:r>
            <a:r>
              <a:rPr lang="en-US" altLang="zh-CN" sz="2800" dirty="0"/>
              <a:t>&gt; *p, *substitute;</a:t>
            </a:r>
            <a:endParaRPr lang="zh-CN" altLang="zh-CN" sz="2800" dirty="0"/>
          </a:p>
          <a:p>
            <a:r>
              <a:rPr lang="en-US" altLang="zh-CN" sz="2800" dirty="0"/>
              <a:t>            p = t-&gt;right;</a:t>
            </a:r>
            <a:endParaRPr lang="zh-CN" altLang="zh-CN" sz="2800" dirty="0"/>
          </a:p>
          <a:p>
            <a:r>
              <a:rPr lang="en-US" altLang="zh-CN" sz="2800" dirty="0"/>
              <a:t>            while (p-&gt;left) p = p-&gt;left;</a:t>
            </a:r>
            <a:endParaRPr lang="zh-CN" altLang="zh-CN" sz="2800" dirty="0"/>
          </a:p>
          <a:p>
            <a:r>
              <a:rPr lang="en-US" altLang="zh-CN" sz="2800" dirty="0"/>
              <a:t>            substitute = p;</a:t>
            </a:r>
            <a:endParaRPr lang="zh-CN" altLang="zh-CN" sz="2800" dirty="0"/>
          </a:p>
          <a:p>
            <a:r>
              <a:rPr lang="en-US" altLang="zh-CN" sz="2800" dirty="0"/>
              <a:t> </a:t>
            </a:r>
            <a:endParaRPr lang="zh-CN" altLang="zh-CN" sz="2800" dirty="0"/>
          </a:p>
          <a:p>
            <a:r>
              <a:rPr lang="en-US" altLang="zh-CN" sz="2800" dirty="0"/>
              <a:t>            t-&gt;data = substitute-&gt;data;</a:t>
            </a:r>
            <a:endParaRPr lang="zh-CN" altLang="zh-CN" sz="2800" dirty="0"/>
          </a:p>
          <a:p>
            <a:r>
              <a:rPr lang="en-US" altLang="zh-CN" sz="2800" dirty="0"/>
              <a:t>            remove(substitute-&gt;data, t-&gt;right);</a:t>
            </a:r>
            <a:endParaRPr lang="zh-CN" altLang="zh-CN" sz="2800" dirty="0"/>
          </a:p>
          <a:p>
            <a:r>
              <a:rPr lang="en-US" altLang="zh-CN" sz="2800" dirty="0"/>
              <a:t>        }</a:t>
            </a:r>
            <a:endParaRPr lang="zh-CN" altLang="zh-CN" sz="2800" dirty="0"/>
          </a:p>
        </p:txBody>
      </p:sp>
    </p:spTree>
    <p:extLst>
      <p:ext uri="{BB962C8B-B14F-4D97-AF65-F5344CB8AC3E}">
        <p14:creationId xmlns:p14="http://schemas.microsoft.com/office/powerpoint/2010/main" val="19018466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4" name="文本框 3"/>
          <p:cNvSpPr txBox="1"/>
          <p:nvPr/>
        </p:nvSpPr>
        <p:spPr>
          <a:xfrm>
            <a:off x="341460" y="1346990"/>
            <a:ext cx="11287323" cy="1815882"/>
          </a:xfrm>
          <a:prstGeom prst="rect">
            <a:avLst/>
          </a:prstGeom>
          <a:noFill/>
        </p:spPr>
        <p:txBody>
          <a:bodyPr wrap="square" rtlCol="0">
            <a:spAutoFit/>
          </a:bodyPr>
          <a:lstStyle/>
          <a:p>
            <a:pPr>
              <a:spcBef>
                <a:spcPts val="0"/>
              </a:spcBef>
              <a:buFontTx/>
              <a:buNone/>
              <a:defRPr/>
            </a:pPr>
            <a:r>
              <a:rPr lang="en-US" altLang="zh-CN" sz="2800" dirty="0"/>
              <a:t>        </a:t>
            </a:r>
            <a:endParaRPr lang="zh-CN" altLang="zh-CN" sz="2800" dirty="0"/>
          </a:p>
          <a:p>
            <a:pPr>
              <a:spcBef>
                <a:spcPts val="0"/>
              </a:spcBef>
              <a:buFontTx/>
              <a:buNone/>
              <a:defRPr/>
            </a:pPr>
            <a:r>
              <a:rPr lang="en-US" altLang="zh-CN" sz="2800" dirty="0"/>
              <a:t>      //</a:t>
            </a:r>
            <a:r>
              <a:rPr lang="zh-CN" altLang="zh-CN" sz="2800" dirty="0"/>
              <a:t>重新计算</a:t>
            </a:r>
            <a:r>
              <a:rPr lang="en-US" altLang="zh-CN" sz="2800" dirty="0"/>
              <a:t>t</a:t>
            </a:r>
            <a:r>
              <a:rPr lang="zh-CN" altLang="zh-CN" sz="2800" dirty="0"/>
              <a:t>的高度</a:t>
            </a:r>
            <a:r>
              <a:rPr lang="en-US" altLang="zh-CN" sz="2800" dirty="0"/>
              <a:t> </a:t>
            </a:r>
            <a:endParaRPr lang="zh-CN" altLang="zh-CN" sz="2800" dirty="0"/>
          </a:p>
          <a:p>
            <a:pPr>
              <a:spcBef>
                <a:spcPts val="0"/>
              </a:spcBef>
              <a:buFontTx/>
              <a:buNone/>
              <a:defRPr/>
            </a:pPr>
            <a:r>
              <a:rPr lang="en-US" altLang="zh-CN" sz="2800" dirty="0">
                <a:solidFill>
                  <a:srgbClr val="FF0000"/>
                </a:solidFill>
              </a:rPr>
              <a:t>      t-&gt;height = max( height( t-&gt;left ) , height( t-&gt;right ) ) + 1;</a:t>
            </a:r>
            <a:endParaRPr lang="zh-CN" altLang="zh-CN" sz="2800" dirty="0">
              <a:solidFill>
                <a:srgbClr val="FF0000"/>
              </a:solidFill>
            </a:endParaRPr>
          </a:p>
          <a:p>
            <a:pPr>
              <a:spcBef>
                <a:spcPts val="0"/>
              </a:spcBef>
              <a:buFontTx/>
              <a:buNone/>
              <a:defRPr/>
            </a:pPr>
            <a:r>
              <a:rPr lang="en-US" altLang="zh-CN" sz="2800" dirty="0"/>
              <a:t>}</a:t>
            </a:r>
            <a:endParaRPr lang="zh-CN" altLang="zh-CN" sz="2800" dirty="0"/>
          </a:p>
        </p:txBody>
      </p:sp>
    </p:spTree>
    <p:extLst>
      <p:ext uri="{BB962C8B-B14F-4D97-AF65-F5344CB8AC3E}">
        <p14:creationId xmlns:p14="http://schemas.microsoft.com/office/powerpoint/2010/main" val="2372966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8F3107F9-6BA6-BFB3-EC3D-54FE905E46FE}"/>
              </a:ext>
            </a:extLst>
          </p:cNvPr>
          <p:cNvPicPr>
            <a:picLocks noGrp="1" noChangeAspect="1"/>
          </p:cNvPicPr>
          <p:nvPr>
            <p:ph sz="quarter" idx="10"/>
          </p:nvPr>
        </p:nvPicPr>
        <p:blipFill>
          <a:blip r:embed="rId2"/>
          <a:stretch>
            <a:fillRect/>
          </a:stretch>
        </p:blipFill>
        <p:spPr>
          <a:xfrm>
            <a:off x="2555171" y="1546225"/>
            <a:ext cx="7370583" cy="5060950"/>
          </a:xfrm>
        </p:spPr>
      </p:pic>
      <p:sp>
        <p:nvSpPr>
          <p:cNvPr id="3" name="标题 2">
            <a:extLst>
              <a:ext uri="{FF2B5EF4-FFF2-40B4-BE49-F238E27FC236}">
                <a16:creationId xmlns:a16="http://schemas.microsoft.com/office/drawing/2014/main" id="{2F81B1E7-72D1-E763-DC2C-67B5E7FCCD59}"/>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7442651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162884" cy="5060598"/>
              </a:xfrm>
            </p:spPr>
            <p:txBody>
              <a:bodyPr>
                <a:normAutofit fontScale="92500" lnSpcReduction="20000"/>
              </a:bodyPr>
              <a:lstStyle/>
              <a:p>
                <a:pPr marL="357188" indent="0">
                  <a:buNone/>
                </a:pPr>
                <a:r>
                  <a:rPr lang="zh-CN" altLang="en-US" sz="2800" b="0" dirty="0">
                    <a:ea typeface="华文楷体" panose="02010600040101010101" pitchFamily="2" charset="-122"/>
                    <a:cs typeface="Times New Roman" panose="02020603050405020304" pitchFamily="18" charset="0"/>
                  </a:rPr>
                  <a:t>设</a:t>
                </a:r>
                <a:r>
                  <a:rPr lang="zh-CN" altLang="zh-CN" sz="2800" b="0" dirty="0">
                    <a:ea typeface="华文楷体" panose="02010600040101010101" pitchFamily="2" charset="-122"/>
                    <a:cs typeface="Times New Roman" panose="02020603050405020304" pitchFamily="18" charset="0"/>
                  </a:rPr>
                  <a:t>具有</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个结点的二叉平衡树的最大高度为</a:t>
                </a:r>
                <a:r>
                  <a:rPr lang="en-US" altLang="zh-CN" sz="2800" b="0" dirty="0">
                    <a:ea typeface="华文楷体" panose="02010600040101010101" pitchFamily="2" charset="-122"/>
                    <a:cs typeface="Times New Roman" panose="02020603050405020304" pitchFamily="18" charset="0"/>
                  </a:rPr>
                  <a:t>H</a:t>
                </a:r>
                <a:r>
                  <a:rPr lang="zh-CN" altLang="en-US" sz="2800" b="0" dirty="0">
                    <a:ea typeface="华文楷体" panose="02010600040101010101" pitchFamily="2" charset="-122"/>
                    <a:cs typeface="Times New Roman" panose="02020603050405020304" pitchFamily="18" charset="0"/>
                  </a:rPr>
                  <a:t>，则有</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357188" indent="0">
                  <a:buNone/>
                </a:pPr>
                <a:r>
                  <a:rPr lang="en-US" altLang="zh-CN" sz="2800" b="0" dirty="0">
                    <a:ea typeface="华文楷体" panose="02010600040101010101" pitchFamily="2" charset="-122"/>
                    <a:cs typeface="Times New Roman" panose="02020603050405020304" pitchFamily="18" charset="0"/>
                  </a:rPr>
                  <a:t>F(H+2)-1</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n</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F(H+3)-1</a:t>
                </a:r>
                <a:r>
                  <a:rPr lang="zh-CN" altLang="zh-CN" sz="2800" b="0" dirty="0">
                    <a:ea typeface="华文楷体" panose="02010600040101010101" pitchFamily="2" charset="-122"/>
                    <a:cs typeface="Times New Roman" panose="02020603050405020304" pitchFamily="18" charset="0"/>
                  </a:rPr>
                  <a:t>，其中</a:t>
                </a:r>
                <a:r>
                  <a:rPr lang="en-US" altLang="zh-CN" sz="2800" b="0" dirty="0">
                    <a:ea typeface="华文楷体" panose="02010600040101010101" pitchFamily="2" charset="-122"/>
                    <a:cs typeface="Times New Roman" panose="02020603050405020304" pitchFamily="18" charset="0"/>
                  </a:rPr>
                  <a:t>F(m)</a:t>
                </a:r>
                <a:r>
                  <a:rPr lang="zh-CN" altLang="zh-CN" sz="2800" b="0" dirty="0">
                    <a:ea typeface="华文楷体" panose="02010600040101010101" pitchFamily="2" charset="-122"/>
                    <a:cs typeface="Times New Roman" panose="02020603050405020304" pitchFamily="18" charset="0"/>
                  </a:rPr>
                  <a:t>为斐波那契数列</a:t>
                </a:r>
                <a:endParaRPr lang="en-US" altLang="zh-CN" sz="2800" b="0" dirty="0">
                  <a:ea typeface="华文楷体" panose="02010600040101010101" pitchFamily="2" charset="-122"/>
                  <a:cs typeface="Times New Roman" panose="02020603050405020304" pitchFamily="18" charset="0"/>
                </a:endParaRPr>
              </a:p>
              <a:p>
                <a:pPr marL="357188" indent="0">
                  <a:buNone/>
                </a:pP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357188" indent="0">
                  <a:buNone/>
                </a:pPr>
                <a:r>
                  <a:rPr lang="zh-CN" altLang="zh-CN" sz="2800" b="0" dirty="0">
                    <a:ea typeface="华文楷体" panose="02010600040101010101" pitchFamily="2" charset="-122"/>
                    <a:cs typeface="Times New Roman" panose="02020603050405020304" pitchFamily="18" charset="0"/>
                  </a:rPr>
                  <a:t>下面观察下</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取具体值的情况：</a:t>
                </a:r>
                <a:endParaRPr lang="en-US" altLang="zh-CN" sz="2800" b="0" dirty="0">
                  <a:ea typeface="华文楷体" panose="02010600040101010101" pitchFamily="2" charset="-122"/>
                  <a:cs typeface="Times New Roman" panose="02020603050405020304" pitchFamily="18" charset="0"/>
                </a:endParaRP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n=0</a:t>
                </a:r>
                <a:r>
                  <a:rPr lang="zh-CN" altLang="zh-CN" sz="2600" b="0" dirty="0">
                    <a:ea typeface="华文楷体" panose="02010600040101010101" pitchFamily="2" charset="-122"/>
                    <a:cs typeface="Times New Roman" panose="02020603050405020304" pitchFamily="18" charset="0"/>
                  </a:rPr>
                  <a:t>时，</a:t>
                </a:r>
                <a:r>
                  <a:rPr lang="en-US" altLang="zh-CN" sz="2600" b="0" dirty="0">
                    <a:ea typeface="华文楷体" panose="02010600040101010101" pitchFamily="2" charset="-122"/>
                    <a:cs typeface="Times New Roman" panose="02020603050405020304" pitchFamily="18" charset="0"/>
                  </a:rPr>
                  <a:t> F(0+2)=1</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F(0+3)=2</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0</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0</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1</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H=0</a:t>
                </a:r>
                <a:r>
                  <a:rPr lang="zh-CN" altLang="zh-CN" sz="2600" b="0" dirty="0">
                    <a:ea typeface="华文楷体" panose="02010600040101010101" pitchFamily="2" charset="-122"/>
                    <a:cs typeface="Times New Roman" panose="02020603050405020304" pitchFamily="18" charset="0"/>
                  </a:rPr>
                  <a:t>；</a:t>
                </a: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n=1</a:t>
                </a:r>
                <a:r>
                  <a:rPr lang="zh-CN" altLang="zh-CN" sz="2600" b="0" dirty="0">
                    <a:ea typeface="华文楷体" panose="02010600040101010101" pitchFamily="2" charset="-122"/>
                    <a:cs typeface="Times New Roman" panose="02020603050405020304" pitchFamily="18" charset="0"/>
                  </a:rPr>
                  <a:t>时， </a:t>
                </a:r>
                <a:r>
                  <a:rPr lang="en-US" altLang="zh-CN" sz="2600" b="0" dirty="0">
                    <a:ea typeface="华文楷体" panose="02010600040101010101" pitchFamily="2" charset="-122"/>
                    <a:cs typeface="Times New Roman" panose="02020603050405020304" pitchFamily="18" charset="0"/>
                  </a:rPr>
                  <a:t>F(1+2)=2</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F(1+3)=3</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1</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1</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2</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H=1</a:t>
                </a:r>
                <a:r>
                  <a:rPr lang="zh-CN" altLang="zh-CN" sz="2600" b="0" dirty="0">
                    <a:ea typeface="华文楷体" panose="02010600040101010101" pitchFamily="2" charset="-122"/>
                    <a:cs typeface="Times New Roman" panose="02020603050405020304" pitchFamily="18" charset="0"/>
                  </a:rPr>
                  <a:t>；</a:t>
                </a: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n=2</a:t>
                </a:r>
                <a:r>
                  <a:rPr lang="zh-CN" altLang="zh-CN" sz="2600" b="0" dirty="0">
                    <a:ea typeface="华文楷体" panose="02010600040101010101" pitchFamily="2" charset="-122"/>
                    <a:cs typeface="Times New Roman" panose="02020603050405020304" pitchFamily="18" charset="0"/>
                  </a:rPr>
                  <a:t>时， </a:t>
                </a:r>
                <a:r>
                  <a:rPr lang="en-US" altLang="zh-CN" sz="2600" b="0" dirty="0">
                    <a:ea typeface="华文楷体" panose="02010600040101010101" pitchFamily="2" charset="-122"/>
                    <a:cs typeface="Times New Roman" panose="02020603050405020304" pitchFamily="18" charset="0"/>
                  </a:rPr>
                  <a:t>F(2+2)=3</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F(2+3)=5</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4</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H=2</a:t>
                </a:r>
                <a:r>
                  <a:rPr lang="zh-CN" altLang="zh-CN" sz="2600" b="0" dirty="0">
                    <a:ea typeface="华文楷体" panose="02010600040101010101" pitchFamily="2" charset="-122"/>
                    <a:cs typeface="Times New Roman" panose="02020603050405020304" pitchFamily="18" charset="0"/>
                  </a:rPr>
                  <a:t>；</a:t>
                </a: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n=3</a:t>
                </a:r>
                <a:r>
                  <a:rPr lang="zh-CN" altLang="zh-CN" sz="2600" b="0" dirty="0">
                    <a:ea typeface="华文楷体" panose="02010600040101010101" pitchFamily="2" charset="-122"/>
                    <a:cs typeface="Times New Roman" panose="02020603050405020304" pitchFamily="18" charset="0"/>
                  </a:rPr>
                  <a:t>时， </a:t>
                </a:r>
                <a:r>
                  <a:rPr lang="en-US" altLang="zh-CN" sz="2600" b="0" dirty="0">
                    <a:ea typeface="华文楷体" panose="02010600040101010101" pitchFamily="2" charset="-122"/>
                    <a:cs typeface="Times New Roman" panose="02020603050405020304" pitchFamily="18" charset="0"/>
                  </a:rPr>
                  <a:t>F(2+2)=3</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F(2+3)=5</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3</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4</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H=2</a:t>
                </a:r>
                <a:r>
                  <a:rPr lang="zh-CN" altLang="zh-CN" sz="2600" b="0" dirty="0">
                    <a:ea typeface="华文楷体" panose="02010600040101010101" pitchFamily="2" charset="-122"/>
                    <a:cs typeface="Times New Roman" panose="02020603050405020304" pitchFamily="18" charset="0"/>
                  </a:rPr>
                  <a:t>；</a:t>
                </a:r>
              </a:p>
              <a:p>
                <a:pPr marL="457200" indent="0">
                  <a:buNone/>
                </a:pPr>
                <a:r>
                  <a:rPr lang="en-US" altLang="zh-CN" sz="2600" b="0" dirty="0">
                    <a:ea typeface="华文楷体" panose="02010600040101010101" pitchFamily="2" charset="-122"/>
                    <a:cs typeface="Times New Roman" panose="02020603050405020304" pitchFamily="18" charset="0"/>
                  </a:rPr>
                  <a:t>……</a:t>
                </a:r>
                <a:endParaRPr lang="zh-CN" altLang="zh-CN" sz="2600" b="0" dirty="0">
                  <a:ea typeface="华文楷体" panose="02010600040101010101" pitchFamily="2" charset="-122"/>
                  <a:cs typeface="Times New Roman" panose="02020603050405020304" pitchFamily="18" charset="0"/>
                </a:endParaRP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n=12</a:t>
                </a:r>
                <a:r>
                  <a:rPr lang="zh-CN" altLang="zh-CN" sz="2600" b="0" dirty="0">
                    <a:ea typeface="华文楷体" panose="02010600040101010101" pitchFamily="2" charset="-122"/>
                    <a:cs typeface="Times New Roman" panose="02020603050405020304" pitchFamily="18" charset="0"/>
                  </a:rPr>
                  <a:t>时，</a:t>
                </a:r>
                <a:r>
                  <a:rPr lang="en-US" altLang="zh-CN" sz="2600" b="0" dirty="0">
                    <a:ea typeface="华文楷体" panose="02010600040101010101" pitchFamily="2" charset="-122"/>
                    <a:cs typeface="Times New Roman" panose="02020603050405020304" pitchFamily="18" charset="0"/>
                  </a:rPr>
                  <a:t>F(5+2)=13</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F(5+3)=21</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12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12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20</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H=5</a:t>
                </a:r>
                <a:r>
                  <a:rPr lang="zh-CN" altLang="zh-CN" sz="2600" b="0" dirty="0">
                    <a:ea typeface="华文楷体" panose="02010600040101010101" pitchFamily="2" charset="-122"/>
                    <a:cs typeface="Times New Roman" panose="02020603050405020304" pitchFamily="18" charset="0"/>
                  </a:rPr>
                  <a:t>。</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162884" cy="5060598"/>
              </a:xfrm>
              <a:blipFill>
                <a:blip r:embed="rId3"/>
                <a:stretch>
                  <a:fillRect t="-1446" b="-1928"/>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树的最大高度*：</a:t>
            </a:r>
          </a:p>
        </p:txBody>
      </p:sp>
    </p:spTree>
    <p:extLst>
      <p:ext uri="{BB962C8B-B14F-4D97-AF65-F5344CB8AC3E}">
        <p14:creationId xmlns:p14="http://schemas.microsoft.com/office/powerpoint/2010/main" val="2705465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折半查找算法实现</a:t>
            </a:r>
          </a:p>
        </p:txBody>
      </p:sp>
      <p:sp>
        <p:nvSpPr>
          <p:cNvPr id="3" name="矩形 2"/>
          <p:cNvSpPr/>
          <p:nvPr/>
        </p:nvSpPr>
        <p:spPr>
          <a:xfrm>
            <a:off x="341460" y="1346990"/>
            <a:ext cx="11704767" cy="5262979"/>
          </a:xfrm>
          <a:prstGeom prst="rect">
            <a:avLst/>
          </a:prstGeom>
        </p:spPr>
        <p:txBody>
          <a:bodyPr wrap="square">
            <a:spAutoFit/>
          </a:bodyPr>
          <a:lstStyle/>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折半查找</a:t>
            </a: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mid, low, high;      low=1; high=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while (low&lt;=high)</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mid =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low+high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)/2;</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(x==data[mid]) break;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查找成功</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(x&lt;data[mid]) high = mid -1;  //x</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小于中间位置元素</a:t>
            </a: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else  low = mid +1;    //x</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大于中间位置元素</a:t>
            </a: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(low&lt;=high) return mid;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return 0;    }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174944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162884" cy="4633127"/>
              </a:xfrm>
            </p:spPr>
            <p:txBody>
              <a:bodyPr>
                <a:noAutofit/>
              </a:bodyPr>
              <a:lstStyle/>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如</a:t>
                </a:r>
                <a:r>
                  <a:rPr lang="zh-CN" altLang="zh-CN" sz="2800" b="0" dirty="0">
                    <a:ea typeface="华文楷体" panose="02010600040101010101" pitchFamily="2" charset="-122"/>
                    <a:cs typeface="Times New Roman" panose="02020603050405020304" pitchFamily="18" charset="0"/>
                  </a:rPr>
                  <a:t>结点个数为</a:t>
                </a:r>
                <a:r>
                  <a:rPr lang="en-US" altLang="zh-CN" sz="2800" b="0" dirty="0">
                    <a:ea typeface="华文楷体" panose="02010600040101010101" pitchFamily="2" charset="-122"/>
                    <a:cs typeface="Times New Roman" panose="02020603050405020304" pitchFamily="18" charset="0"/>
                  </a:rPr>
                  <a:t>12</a:t>
                </a:r>
                <a:r>
                  <a:rPr lang="zh-CN" altLang="zh-CN" sz="2800" b="0" dirty="0">
                    <a:ea typeface="华文楷体" panose="02010600040101010101" pitchFamily="2" charset="-122"/>
                    <a:cs typeface="Times New Roman" panose="02020603050405020304" pitchFamily="18" charset="0"/>
                  </a:rPr>
                  <a:t>时，二叉平衡树的最大高度为</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，而最小高度当然就是完全二叉树，其高度为</a:t>
                </a:r>
                <a14:m>
                  <m:oMath xmlns:m="http://schemas.openxmlformats.org/officeDocument/2006/math">
                    <m:d>
                      <m:dPr>
                        <m:begChr m:val="⌊"/>
                        <m:endChr m:val="⌋"/>
                        <m:ctrlPr>
                          <a:rPr lang="zh-CN" altLang="zh-CN" sz="2800" b="0" i="1">
                            <a:latin typeface="Cambria Math" panose="02040503050406030204" pitchFamily="18" charset="0"/>
                          </a:rPr>
                        </m:ctrlPr>
                      </m:dPr>
                      <m:e>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12</m:t>
                            </m:r>
                          </m:e>
                        </m:func>
                      </m:e>
                    </m:d>
                    <m:r>
                      <a:rPr lang="en-US" altLang="zh-CN" sz="2800" b="0" i="1">
                        <a:latin typeface="Cambria Math" panose="02040503050406030204" pitchFamily="18" charset="0"/>
                      </a:rPr>
                      <m:t>+1=4</m:t>
                    </m:r>
                  </m:oMath>
                </a14:m>
                <a:r>
                  <a:rPr lang="zh-CN" altLang="zh-CN" sz="28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当</a:t>
                </a:r>
                <a:r>
                  <a:rPr lang="en-US" altLang="zh-CN" sz="2800" b="0" dirty="0">
                    <a:ea typeface="华文楷体" panose="02010600040101010101" pitchFamily="2" charset="-122"/>
                    <a:cs typeface="Times New Roman" panose="02020603050405020304" pitchFamily="18" charset="0"/>
                  </a:rPr>
                  <a:t>n=20</a:t>
                </a:r>
                <a:r>
                  <a:rPr lang="zh-CN" altLang="zh-CN" sz="2800" b="0" dirty="0">
                    <a:ea typeface="华文楷体" panose="02010600040101010101" pitchFamily="2" charset="-122"/>
                    <a:cs typeface="Times New Roman" panose="02020603050405020304" pitchFamily="18" charset="0"/>
                  </a:rPr>
                  <a:t>时，因</a:t>
                </a:r>
                <a:r>
                  <a:rPr lang="en-US" altLang="zh-CN" sz="2800" b="0" dirty="0">
                    <a:ea typeface="华文楷体" panose="02010600040101010101" pitchFamily="2" charset="-122"/>
                    <a:cs typeface="Times New Roman" panose="02020603050405020304" pitchFamily="18" charset="0"/>
                  </a:rPr>
                  <a:t>F(7)-1</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n</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F(8)-1</a:t>
                </a:r>
                <a:r>
                  <a:rPr lang="zh-CN" altLang="zh-CN" sz="2800" b="0" dirty="0">
                    <a:ea typeface="华文楷体" panose="02010600040101010101" pitchFamily="2" charset="-122"/>
                    <a:cs typeface="Times New Roman" panose="02020603050405020304" pitchFamily="18" charset="0"/>
                  </a:rPr>
                  <a:t>，故</a:t>
                </a:r>
                <a:r>
                  <a:rPr lang="en-US" altLang="zh-CN" sz="2800" b="0" dirty="0">
                    <a:ea typeface="华文楷体" panose="02010600040101010101" pitchFamily="2" charset="-122"/>
                    <a:cs typeface="Times New Roman" panose="02020603050405020304" pitchFamily="18" charset="0"/>
                  </a:rPr>
                  <a:t>H=5</a:t>
                </a:r>
                <a:r>
                  <a:rPr lang="zh-CN" altLang="zh-CN" sz="2800" b="0" dirty="0">
                    <a:ea typeface="华文楷体" panose="02010600040101010101" pitchFamily="2" charset="-122"/>
                    <a:cs typeface="Times New Roman" panose="02020603050405020304" pitchFamily="18" charset="0"/>
                  </a:rPr>
                  <a:t>。即结点个数为</a:t>
                </a:r>
                <a:r>
                  <a:rPr lang="en-US" altLang="zh-CN" sz="2800" b="0" dirty="0">
                    <a:ea typeface="华文楷体" panose="02010600040101010101" pitchFamily="2" charset="-122"/>
                    <a:cs typeface="Times New Roman" panose="02020603050405020304" pitchFamily="18" charset="0"/>
                  </a:rPr>
                  <a:t>20</a:t>
                </a:r>
                <a:r>
                  <a:rPr lang="zh-CN" altLang="zh-CN" sz="2800" b="0" dirty="0">
                    <a:ea typeface="华文楷体" panose="02010600040101010101" pitchFamily="2" charset="-122"/>
                    <a:cs typeface="Times New Roman" panose="02020603050405020304" pitchFamily="18" charset="0"/>
                  </a:rPr>
                  <a:t>时，二叉平衡树的最大高度为</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，最小高度为</a:t>
                </a:r>
                <a14:m>
                  <m:oMath xmlns:m="http://schemas.openxmlformats.org/officeDocument/2006/math">
                    <m:d>
                      <m:dPr>
                        <m:begChr m:val="⌊"/>
                        <m:endChr m:val="⌋"/>
                        <m:ctrlPr>
                          <a:rPr lang="zh-CN" altLang="zh-CN" sz="2800" b="0" i="1">
                            <a:latin typeface="Cambria Math" panose="02040503050406030204" pitchFamily="18" charset="0"/>
                          </a:rPr>
                        </m:ctrlPr>
                      </m:dPr>
                      <m:e>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20</m:t>
                            </m:r>
                          </m:e>
                        </m:func>
                      </m:e>
                    </m:d>
                    <m:r>
                      <a:rPr lang="en-US" altLang="zh-CN" sz="2800" b="0" i="1">
                        <a:latin typeface="Cambria Math" panose="02040503050406030204" pitchFamily="18" charset="0"/>
                      </a:rPr>
                      <m:t>+1=5</m:t>
                    </m:r>
                  </m:oMath>
                </a14:m>
                <a:r>
                  <a:rPr lang="zh-CN" altLang="zh-CN" sz="28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反过来看：高度为</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的平衡二叉树，最少的结点个数为</a:t>
                </a:r>
                <a:r>
                  <a:rPr lang="en-US" altLang="zh-CN" sz="2800" b="0" dirty="0">
                    <a:ea typeface="华文楷体" panose="02010600040101010101" pitchFamily="2" charset="-122"/>
                    <a:cs typeface="Times New Roman" panose="02020603050405020304" pitchFamily="18" charset="0"/>
                  </a:rPr>
                  <a:t>F(H+2)-1</a:t>
                </a:r>
                <a:r>
                  <a:rPr lang="zh-CN" altLang="zh-CN" sz="2800" b="0" dirty="0">
                    <a:ea typeface="华文楷体" panose="02010600040101010101" pitchFamily="2" charset="-122"/>
                    <a:cs typeface="Times New Roman" panose="02020603050405020304" pitchFamily="18" charset="0"/>
                  </a:rPr>
                  <a:t>即</a:t>
                </a:r>
                <a:r>
                  <a:rPr lang="en-US" altLang="zh-CN" sz="2800" b="0" dirty="0">
                    <a:ea typeface="华文楷体" panose="02010600040101010101" pitchFamily="2" charset="-122"/>
                    <a:cs typeface="Times New Roman" panose="02020603050405020304" pitchFamily="18" charset="0"/>
                  </a:rPr>
                  <a:t>F(5)-1=5-1=4</a:t>
                </a:r>
                <a:r>
                  <a:rPr lang="zh-CN" altLang="zh-CN" sz="2800" b="0" dirty="0">
                    <a:ea typeface="华文楷体" panose="02010600040101010101" pitchFamily="2" charset="-122"/>
                    <a:cs typeface="Times New Roman" panose="02020603050405020304" pitchFamily="18" charset="0"/>
                  </a:rPr>
                  <a:t>、最多的结点个数为</a:t>
                </a:r>
                <a:r>
                  <a:rPr lang="en-US" altLang="zh-CN" sz="2800" b="0" dirty="0">
                    <a:ea typeface="华文楷体" panose="02010600040101010101" pitchFamily="2" charset="-122"/>
                    <a:cs typeface="Times New Roman" panose="02020603050405020304" pitchFamily="18" charset="0"/>
                  </a:rPr>
                  <a:t>F(H+3)-1=8-1=7</a:t>
                </a:r>
                <a:r>
                  <a:rPr lang="zh-CN" altLang="zh-CN" sz="28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如果一个有序序列是</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a:latin typeface="Cambria Math" panose="02040503050406030204" pitchFamily="18" charset="0"/>
                          </a:rPr>
                          <m:t>1,</m:t>
                        </m:r>
                        <m:r>
                          <a:rPr lang="zh-CN" altLang="zh-CN" sz="2800" b="0">
                            <a:latin typeface="Cambria Math" panose="02040503050406030204" pitchFamily="18" charset="0"/>
                          </a:rPr>
                          <m:t>，</m:t>
                        </m:r>
                        <m:r>
                          <a:rPr lang="en-US" altLang="zh-CN" sz="2800" b="0">
                            <a:latin typeface="Cambria Math" panose="02040503050406030204" pitchFamily="18" charset="0"/>
                          </a:rPr>
                          <m:t>3</m:t>
                        </m:r>
                        <m:r>
                          <a:rPr lang="zh-CN" altLang="zh-CN" sz="2800" b="0">
                            <a:latin typeface="Cambria Math" panose="02040503050406030204" pitchFamily="18" charset="0"/>
                          </a:rPr>
                          <m:t>，</m:t>
                        </m:r>
                        <m:r>
                          <a:rPr lang="en-US" altLang="zh-CN" sz="2800" b="0">
                            <a:latin typeface="Cambria Math" panose="02040503050406030204" pitchFamily="18" charset="0"/>
                          </a:rPr>
                          <m:t>5</m:t>
                        </m:r>
                        <m:r>
                          <a:rPr lang="zh-CN" altLang="zh-CN" sz="2800" b="0">
                            <a:latin typeface="Cambria Math" panose="02040503050406030204" pitchFamily="18" charset="0"/>
                          </a:rPr>
                          <m:t>，</m:t>
                        </m:r>
                        <m:r>
                          <a:rPr lang="en-US" altLang="zh-CN" sz="2800" b="0">
                            <a:latin typeface="Cambria Math" panose="02040503050406030204" pitchFamily="18" charset="0"/>
                          </a:rPr>
                          <m:t>7</m:t>
                        </m:r>
                        <m:r>
                          <a:rPr lang="zh-CN" altLang="zh-CN" sz="2800" b="0">
                            <a:latin typeface="Cambria Math" panose="02040503050406030204" pitchFamily="18" charset="0"/>
                          </a:rPr>
                          <m:t>，</m:t>
                        </m:r>
                        <m:r>
                          <a:rPr lang="en-US" altLang="zh-CN" sz="2800" b="0">
                            <a:latin typeface="Cambria Math" panose="02040503050406030204" pitchFamily="18" charset="0"/>
                          </a:rPr>
                          <m:t>9</m:t>
                        </m:r>
                        <m:r>
                          <a:rPr lang="zh-CN" altLang="zh-CN" sz="2800" b="0">
                            <a:latin typeface="Cambria Math" panose="02040503050406030204" pitchFamily="18" charset="0"/>
                          </a:rPr>
                          <m:t>，</m:t>
                        </m:r>
                        <m:r>
                          <a:rPr lang="en-US" altLang="zh-CN" sz="2800" b="0">
                            <a:latin typeface="Cambria Math" panose="02040503050406030204" pitchFamily="18" charset="0"/>
                          </a:rPr>
                          <m:t>11</m:t>
                        </m:r>
                        <m:r>
                          <a:rPr lang="zh-CN" altLang="zh-CN" sz="2800" b="0">
                            <a:latin typeface="Cambria Math" panose="02040503050406030204" pitchFamily="18" charset="0"/>
                          </a:rPr>
                          <m:t>，</m:t>
                        </m:r>
                        <m:r>
                          <a:rPr lang="en-US" altLang="zh-CN" sz="2800" b="0">
                            <a:latin typeface="Cambria Math" panose="02040503050406030204" pitchFamily="18" charset="0"/>
                          </a:rPr>
                          <m:t>13</m:t>
                        </m:r>
                        <m:r>
                          <a:rPr lang="zh-CN" altLang="zh-CN" sz="2800" b="0">
                            <a:latin typeface="Cambria Math" panose="02040503050406030204" pitchFamily="18" charset="0"/>
                          </a:rPr>
                          <m:t>，</m:t>
                        </m:r>
                        <m:r>
                          <a:rPr lang="en-US" altLang="zh-CN" sz="2800" b="0">
                            <a:latin typeface="Cambria Math" panose="02040503050406030204" pitchFamily="18" charset="0"/>
                          </a:rPr>
                          <m:t>15</m:t>
                        </m:r>
                        <m:r>
                          <a:rPr lang="zh-CN" altLang="zh-CN" sz="2800" b="0">
                            <a:latin typeface="Cambria Math" panose="02040503050406030204" pitchFamily="18" charset="0"/>
                          </a:rPr>
                          <m:t>，</m:t>
                        </m:r>
                        <m:r>
                          <a:rPr lang="en-US" altLang="zh-CN" sz="2800" b="0">
                            <a:latin typeface="Cambria Math" panose="02040503050406030204" pitchFamily="18" charset="0"/>
                          </a:rPr>
                          <m:t>17</m:t>
                        </m:r>
                      </m:e>
                    </m:d>
                  </m:oMath>
                </a14:m>
                <a:r>
                  <a:rPr lang="zh-CN" altLang="zh-CN" sz="2800" b="0" dirty="0">
                    <a:ea typeface="华文楷体" panose="02010600040101010101" pitchFamily="2" charset="-122"/>
                    <a:cs typeface="Times New Roman" panose="02020603050405020304" pitchFamily="18" charset="0"/>
                  </a:rPr>
                  <a:t>，如何折成最矮的二叉查找树？可以按照折半查找</a:t>
                </a:r>
                <a:r>
                  <a:rPr lang="en-US" altLang="zh-CN" sz="2800" b="0" dirty="0">
                    <a:ea typeface="华文楷体" panose="02010600040101010101" pitchFamily="2" charset="-122"/>
                    <a:cs typeface="Times New Roman" panose="02020603050405020304" pitchFamily="18" charset="0"/>
                  </a:rPr>
                  <a:t>mid =</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i="1">
                            <a:latin typeface="Cambria Math" panose="02040503050406030204" pitchFamily="18" charset="0"/>
                          </a:rPr>
                          <m:t>(</m:t>
                        </m:r>
                        <m:r>
                          <a:rPr lang="en-US" altLang="zh-CN" sz="2800" b="0" i="1">
                            <a:latin typeface="Cambria Math" panose="02040503050406030204" pitchFamily="18" charset="0"/>
                          </a:rPr>
                          <m:t>h𝑖𝑔h</m:t>
                        </m:r>
                        <m:r>
                          <a:rPr lang="en-US" altLang="zh-CN" sz="2800" b="0" i="1">
                            <a:latin typeface="Cambria Math" panose="02040503050406030204" pitchFamily="18" charset="0"/>
                          </a:rPr>
                          <m:t>−</m:t>
                        </m:r>
                        <m:r>
                          <a:rPr lang="en-US" altLang="zh-CN" sz="2800" b="0" i="1">
                            <a:latin typeface="Cambria Math" panose="02040503050406030204" pitchFamily="18" charset="0"/>
                          </a:rPr>
                          <m:t>𝑙𝑜𝑤</m:t>
                        </m:r>
                        <m:r>
                          <a:rPr lang="en-US" altLang="zh-CN" sz="2800" b="0" i="1">
                            <a:latin typeface="Cambria Math" panose="02040503050406030204" pitchFamily="18" charset="0"/>
                          </a:rPr>
                          <m:t>)/2</m:t>
                        </m:r>
                      </m:e>
                    </m:d>
                  </m:oMath>
                </a14:m>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折成</a:t>
                </a:r>
                <a:r>
                  <a:rPr lang="zh-CN" altLang="en-US" sz="2800" b="0" dirty="0">
                    <a:ea typeface="华文楷体" panose="02010600040101010101" pitchFamily="2" charset="-122"/>
                    <a:cs typeface="Times New Roman" panose="02020603050405020304" pitchFamily="18" charset="0"/>
                  </a:rPr>
                  <a:t>下图</a:t>
                </a:r>
                <a:r>
                  <a:rPr lang="zh-CN" altLang="zh-CN" sz="2800" b="0" dirty="0">
                    <a:ea typeface="华文楷体" panose="02010600040101010101" pitchFamily="2" charset="-122"/>
                    <a:cs typeface="Times New Roman" panose="02020603050405020304" pitchFamily="18" charset="0"/>
                  </a:rPr>
                  <a:t>中的查找树。</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162884" cy="4633127"/>
              </a:xfrm>
              <a:blipFill>
                <a:blip r:embed="rId3"/>
                <a:stretch>
                  <a:fillRect l="-928" t="-526" r="-546" b="-12763"/>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树的最大高度*：</a:t>
            </a:r>
          </a:p>
        </p:txBody>
      </p:sp>
    </p:spTree>
    <p:extLst>
      <p:ext uri="{BB962C8B-B14F-4D97-AF65-F5344CB8AC3E}">
        <p14:creationId xmlns:p14="http://schemas.microsoft.com/office/powerpoint/2010/main" val="32960755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en-US" altLang="zh-CN" dirty="0"/>
              <a:t>AVL</a:t>
            </a:r>
            <a:r>
              <a:rPr lang="zh-CN" altLang="en-US" dirty="0"/>
              <a:t>树的最大高度*：</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119203" y="1647356"/>
            <a:ext cx="4221673" cy="3342088"/>
          </a:xfrm>
          <a:prstGeom prst="rect">
            <a:avLst/>
          </a:prstGeom>
          <a:noFill/>
          <a:ln>
            <a:noFill/>
          </a:ln>
        </p:spPr>
      </p:pic>
      <mc:AlternateContent xmlns:mc="http://schemas.openxmlformats.org/markup-compatibility/2006" xmlns:a14="http://schemas.microsoft.com/office/drawing/2010/main">
        <mc:Choice Requires="a14">
          <p:sp>
            <p:nvSpPr>
              <p:cNvPr id="3" name="文本框 2"/>
              <p:cNvSpPr txBox="1"/>
              <p:nvPr/>
            </p:nvSpPr>
            <p:spPr>
              <a:xfrm>
                <a:off x="341459" y="5289810"/>
                <a:ext cx="11446349" cy="1077218"/>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最矮的二叉查找树</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a:t>
                </a:r>
                <a:r>
                  <a:rPr lang="en-US" altLang="zh-CN" sz="3200" dirty="0">
                    <a:latin typeface="华文楷体" panose="02010600040101010101" pitchFamily="2" charset="-122"/>
                    <a:ea typeface="华文楷体" panose="02010600040101010101" pitchFamily="2" charset="-122"/>
                  </a:rPr>
                  <a:t>9</a:t>
                </a:r>
                <a:r>
                  <a:rPr lang="zh-CN" altLang="en-US" sz="3200" dirty="0">
                    <a:latin typeface="华文楷体" panose="02010600040101010101" pitchFamily="2" charset="-122"/>
                    <a:ea typeface="华文楷体" panose="02010600040101010101" pitchFamily="2" charset="-122"/>
                  </a:rPr>
                  <a:t>个结点，</a:t>
                </a:r>
                <a14:m>
                  <m:oMath xmlns:m="http://schemas.openxmlformats.org/officeDocument/2006/math">
                    <m:r>
                      <m:rPr>
                        <m:sty m:val="p"/>
                      </m:rPr>
                      <a:rPr lang="en-US" altLang="zh-CN" sz="3200">
                        <a:latin typeface="Cambria Math" panose="02040503050406030204" pitchFamily="18" charset="0"/>
                        <a:ea typeface="华文楷体" panose="02010600040101010101" pitchFamily="2" charset="-122"/>
                      </a:rPr>
                      <m:t>F</m:t>
                    </m:r>
                    <m:d>
                      <m:dPr>
                        <m:ctrlPr>
                          <a:rPr lang="en-US" altLang="zh-CN" sz="3200" b="0" i="1" smtClean="0">
                            <a:latin typeface="Cambria Math" panose="02040503050406030204" pitchFamily="18" charset="0"/>
                            <a:ea typeface="华文楷体" panose="02010600040101010101" pitchFamily="2" charset="-122"/>
                          </a:rPr>
                        </m:ctrlPr>
                      </m:dPr>
                      <m:e>
                        <m:r>
                          <a:rPr lang="en-US" altLang="zh-CN" sz="3200" i="1">
                            <a:latin typeface="Cambria Math" panose="02040503050406030204" pitchFamily="18" charset="0"/>
                            <a:ea typeface="华文楷体" panose="02010600040101010101" pitchFamily="2" charset="-122"/>
                          </a:rPr>
                          <m:t>4</m:t>
                        </m:r>
                        <m:r>
                          <a:rPr lang="en-US" altLang="zh-CN" sz="3200" b="0" i="0" smtClean="0">
                            <a:latin typeface="Cambria Math" panose="02040503050406030204" pitchFamily="18" charset="0"/>
                            <a:ea typeface="华文楷体" panose="02010600040101010101" pitchFamily="2" charset="-122"/>
                          </a:rPr>
                          <m:t>+</m:t>
                        </m:r>
                        <m:r>
                          <a:rPr lang="en-US" altLang="zh-CN" sz="3200" i="1">
                            <a:latin typeface="Cambria Math" panose="02040503050406030204" pitchFamily="18" charset="0"/>
                            <a:ea typeface="华文楷体" panose="02010600040101010101" pitchFamily="2" charset="-122"/>
                          </a:rPr>
                          <m:t>2</m:t>
                        </m:r>
                      </m:e>
                    </m:d>
                    <m:r>
                      <a:rPr lang="en-US" altLang="zh-CN" sz="3200" b="0" i="0" smtClean="0">
                        <a:latin typeface="Cambria Math" panose="02040503050406030204" pitchFamily="18" charset="0"/>
                        <a:ea typeface="华文楷体" panose="02010600040101010101" pitchFamily="2" charset="-122"/>
                      </a:rPr>
                      <m:t>−1</m:t>
                    </m:r>
                    <m:r>
                      <a:rPr lang="zh-CN" altLang="en-US" sz="3200" i="1" smtClean="0">
                        <a:latin typeface="Cambria Math" panose="02040503050406030204" pitchFamily="18" charset="0"/>
                        <a:ea typeface="华文楷体" panose="02010600040101010101" pitchFamily="2" charset="-122"/>
                      </a:rPr>
                      <m:t>≤</m:t>
                    </m:r>
                  </m:oMath>
                </a14:m>
                <a:r>
                  <a:rPr lang="en-US" altLang="zh-CN" sz="3200" dirty="0">
                    <a:latin typeface="华文楷体" panose="02010600040101010101" pitchFamily="2" charset="-122"/>
                    <a:ea typeface="华文楷体" panose="02010600040101010101" pitchFamily="2" charset="-122"/>
                  </a:rPr>
                  <a:t>9</a:t>
                </a:r>
                <a14:m>
                  <m:oMath xmlns:m="http://schemas.openxmlformats.org/officeDocument/2006/math">
                    <m:r>
                      <a:rPr lang="en-US" altLang="zh-CN" sz="3200" i="1" smtClean="0">
                        <a:latin typeface="Cambria Math" panose="02040503050406030204" pitchFamily="18" charset="0"/>
                        <a:ea typeface="Cambria Math" panose="02040503050406030204" pitchFamily="18" charset="0"/>
                      </a:rPr>
                      <m:t>≤</m:t>
                    </m:r>
                  </m:oMath>
                </a14:m>
                <a:r>
                  <a:rPr lang="en-US" altLang="zh-CN" sz="3200" dirty="0">
                    <a:ea typeface="华文楷体" panose="02010600040101010101" pitchFamily="2" charset="-122"/>
                  </a:rPr>
                  <a:t> </a:t>
                </a:r>
                <a14:m>
                  <m:oMath xmlns:m="http://schemas.openxmlformats.org/officeDocument/2006/math">
                    <m:r>
                      <m:rPr>
                        <m:sty m:val="p"/>
                      </m:rPr>
                      <a:rPr lang="en-US" altLang="zh-CN" sz="3200">
                        <a:latin typeface="Cambria Math" panose="02040503050406030204" pitchFamily="18" charset="0"/>
                        <a:ea typeface="华文楷体" panose="02010600040101010101" pitchFamily="2" charset="-122"/>
                      </a:rPr>
                      <m:t>F</m:t>
                    </m:r>
                    <m:d>
                      <m:dPr>
                        <m:ctrlPr>
                          <a:rPr lang="en-US" altLang="zh-CN" sz="3200" i="1">
                            <a:latin typeface="Cambria Math" panose="02040503050406030204" pitchFamily="18" charset="0"/>
                            <a:ea typeface="华文楷体" panose="02010600040101010101" pitchFamily="2" charset="-122"/>
                          </a:rPr>
                        </m:ctrlPr>
                      </m:dPr>
                      <m:e>
                        <m:r>
                          <a:rPr lang="en-US" altLang="zh-CN" sz="3200" i="1">
                            <a:latin typeface="Cambria Math" panose="02040503050406030204" pitchFamily="18" charset="0"/>
                            <a:ea typeface="华文楷体" panose="02010600040101010101" pitchFamily="2" charset="-122"/>
                          </a:rPr>
                          <m:t>4</m:t>
                        </m:r>
                        <m:r>
                          <a:rPr lang="en-US" altLang="zh-CN" sz="3200">
                            <a:latin typeface="Cambria Math" panose="02040503050406030204" pitchFamily="18" charset="0"/>
                            <a:ea typeface="华文楷体" panose="02010600040101010101" pitchFamily="2" charset="-122"/>
                          </a:rPr>
                          <m:t>+</m:t>
                        </m:r>
                        <m:r>
                          <a:rPr lang="en-US" altLang="zh-CN" sz="3200" b="0" i="1">
                            <a:latin typeface="Cambria Math" panose="02040503050406030204" pitchFamily="18" charset="0"/>
                            <a:ea typeface="华文楷体" panose="02010600040101010101" pitchFamily="2" charset="-122"/>
                          </a:rPr>
                          <m:t>3</m:t>
                        </m:r>
                      </m:e>
                    </m:d>
                    <m:r>
                      <a:rPr lang="en-US" altLang="zh-CN" sz="3200">
                        <a:latin typeface="Cambria Math" panose="02040503050406030204" pitchFamily="18" charset="0"/>
                        <a:ea typeface="华文楷体" panose="02010600040101010101" pitchFamily="2" charset="-122"/>
                      </a:rPr>
                      <m:t>−1</m:t>
                    </m:r>
                  </m:oMath>
                </a14:m>
                <a:r>
                  <a:rPr lang="zh-CN" altLang="en-US" sz="3200" dirty="0">
                    <a:latin typeface="华文楷体" panose="02010600040101010101" pitchFamily="2" charset="-122"/>
                    <a:ea typeface="华文楷体" panose="02010600040101010101" pitchFamily="2" charset="-122"/>
                  </a:rPr>
                  <a:t>，故最矮高度为</a:t>
                </a:r>
                <a:r>
                  <a:rPr lang="en-US" altLang="zh-CN" sz="3200" dirty="0">
                    <a:latin typeface="华文楷体" panose="02010600040101010101" pitchFamily="2" charset="-122"/>
                    <a:ea typeface="华文楷体" panose="02010600040101010101" pitchFamily="2" charset="-122"/>
                  </a:rPr>
                  <a:t>4</a:t>
                </a:r>
                <a:r>
                  <a:rPr lang="zh-CN" altLang="en-US" sz="3200" dirty="0">
                    <a:latin typeface="华文楷体" panose="02010600040101010101" pitchFamily="2" charset="-122"/>
                    <a:ea typeface="华文楷体" panose="02010600040101010101" pitchFamily="2" charset="-122"/>
                  </a:rPr>
                  <a:t>）</a:t>
                </a:r>
              </a:p>
            </p:txBody>
          </p:sp>
        </mc:Choice>
        <mc:Fallback xmlns="">
          <p:sp>
            <p:nvSpPr>
              <p:cNvPr id="3" name="文本框 2"/>
              <p:cNvSpPr txBox="1">
                <a:spLocks noRot="1" noChangeAspect="1" noMove="1" noResize="1" noEditPoints="1" noAdjustHandles="1" noChangeArrowheads="1" noChangeShapeType="1" noTextEdit="1"/>
              </p:cNvSpPr>
              <p:nvPr/>
            </p:nvSpPr>
            <p:spPr>
              <a:xfrm>
                <a:off x="341459" y="5289810"/>
                <a:ext cx="11446349" cy="1077218"/>
              </a:xfrm>
              <a:prstGeom prst="rect">
                <a:avLst/>
              </a:prstGeom>
              <a:blipFill>
                <a:blip r:embed="rId4"/>
                <a:stretch>
                  <a:fillRect l="-1331" t="-7955" b="-181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39666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红黑树*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1356229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外部查找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4285273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4" y="1346990"/>
            <a:ext cx="11757433" cy="5060598"/>
          </a:xfrm>
        </p:spPr>
        <p:txBody>
          <a:bodyPr>
            <a:no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上面</a:t>
            </a:r>
            <a:r>
              <a:rPr lang="zh-CN" altLang="zh-CN" sz="2800" b="0" dirty="0">
                <a:latin typeface="华文楷体" panose="02010600040101010101" pitchFamily="2" charset="-122"/>
                <a:ea typeface="华文楷体" panose="02010600040101010101" pitchFamily="2" charset="-122"/>
              </a:rPr>
              <a:t>各种查找都是基于数据元素能够全部载入内存来讨论其存储结构和算法的。</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在实际应用中，数据量往往很大，</a:t>
            </a:r>
            <a:r>
              <a:rPr lang="zh-CN" altLang="en-US" sz="2800" b="0" dirty="0">
                <a:latin typeface="华文楷体" panose="02010600040101010101" pitchFamily="2" charset="-122"/>
                <a:ea typeface="华文楷体" panose="02010600040101010101" pitchFamily="2" charset="-122"/>
              </a:rPr>
              <a:t>数据</a:t>
            </a:r>
            <a:r>
              <a:rPr lang="zh-CN" altLang="zh-CN" sz="2800" b="0" dirty="0">
                <a:latin typeface="华文楷体" panose="02010600040101010101" pitchFamily="2" charset="-122"/>
                <a:ea typeface="华文楷体" panose="02010600040101010101" pitchFamily="2" charset="-122"/>
              </a:rPr>
              <a:t>存储在外存储器上的文件中，</a:t>
            </a:r>
            <a:r>
              <a:rPr lang="zh-CN" altLang="en-US" sz="2800" b="0" dirty="0">
                <a:latin typeface="华文楷体" panose="02010600040101010101" pitchFamily="2" charset="-122"/>
                <a:ea typeface="华文楷体" panose="02010600040101010101" pitchFamily="2" charset="-122"/>
              </a:rPr>
              <a:t>且</a:t>
            </a:r>
            <a:r>
              <a:rPr lang="zh-CN" altLang="zh-CN" sz="2800" b="0" dirty="0">
                <a:latin typeface="华文楷体" panose="02010600040101010101" pitchFamily="2" charset="-122"/>
                <a:ea typeface="华文楷体" panose="02010600040101010101" pitchFamily="2" charset="-122"/>
              </a:rPr>
              <a:t>无法一次性载入内存</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数据的存储常是按其写入时间的先后顺序存储</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为了加快数据的查找速度，</a:t>
            </a:r>
            <a:r>
              <a:rPr lang="zh-CN" altLang="zh-CN" sz="2800" dirty="0">
                <a:highlight>
                  <a:srgbClr val="FFFF00"/>
                </a:highlight>
                <a:latin typeface="华文楷体" panose="02010600040101010101" pitchFamily="2" charset="-122"/>
                <a:ea typeface="华文楷体" panose="02010600040101010101" pitchFamily="2" charset="-122"/>
              </a:rPr>
              <a:t>建立索引文件</a:t>
            </a:r>
            <a:r>
              <a:rPr lang="zh-CN" altLang="zh-CN" sz="2800" b="0" dirty="0">
                <a:latin typeface="华文楷体" panose="02010600040101010101" pitchFamily="2" charset="-122"/>
                <a:ea typeface="华文楷体" panose="02010600040101010101" pitchFamily="2" charset="-122"/>
              </a:rPr>
              <a:t>是最普遍的做法。</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索引文件</a:t>
            </a:r>
            <a:r>
              <a:rPr lang="zh-CN" altLang="en-US" sz="2800" b="0" dirty="0">
                <a:latin typeface="华文楷体" panose="02010600040101010101" pitchFamily="2" charset="-122"/>
                <a:ea typeface="华文楷体" panose="02010600040101010101" pitchFamily="2" charset="-122"/>
              </a:rPr>
              <a:t>，通常按关键字顺序存储了</a:t>
            </a:r>
            <a:r>
              <a:rPr lang="zh-CN" altLang="zh-CN" sz="2800" b="0" dirty="0">
                <a:latin typeface="华文楷体" panose="02010600040101010101" pitchFamily="2" charset="-122"/>
                <a:ea typeface="华文楷体" panose="02010600040101010101" pitchFamily="2" charset="-122"/>
              </a:rPr>
              <a:t>关键字和</a:t>
            </a:r>
            <a:r>
              <a:rPr lang="zh-CN" altLang="en-US" sz="2800" b="0" dirty="0">
                <a:latin typeface="华文楷体" panose="02010600040101010101" pitchFamily="2" charset="-122"/>
                <a:ea typeface="华文楷体" panose="02010600040101010101" pitchFamily="2" charset="-122"/>
              </a:rPr>
              <a:t>所属</a:t>
            </a:r>
            <a:r>
              <a:rPr lang="zh-CN" altLang="zh-CN" sz="2800" b="0" dirty="0">
                <a:latin typeface="华文楷体" panose="02010600040101010101" pitchFamily="2" charset="-122"/>
                <a:ea typeface="华文楷体" panose="02010600040101010101" pitchFamily="2" charset="-122"/>
              </a:rPr>
              <a:t>数据在原始文件中地址的对应关系</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查找时</a:t>
            </a:r>
            <a:r>
              <a:rPr lang="zh-CN" altLang="en-US" sz="2800" b="0" dirty="0">
                <a:latin typeface="华文楷体" panose="02010600040101010101" pitchFamily="2" charset="-122"/>
                <a:ea typeface="华文楷体" panose="02010600040101010101" pitchFamily="2" charset="-122"/>
              </a:rPr>
              <a:t>首先</a:t>
            </a:r>
            <a:r>
              <a:rPr lang="zh-CN" altLang="zh-CN" sz="2800" b="0" dirty="0">
                <a:latin typeface="华文楷体" panose="02010600040101010101" pitchFamily="2" charset="-122"/>
                <a:ea typeface="华文楷体" panose="02010600040101010101" pitchFamily="2" charset="-122"/>
              </a:rPr>
              <a:t>在索引文件中按关键字查找，找到待查关键字后，通过对应的地址信息，到数据文件</a:t>
            </a:r>
            <a:r>
              <a:rPr lang="zh-CN" altLang="en-US" sz="2800" b="0" dirty="0">
                <a:latin typeface="华文楷体" panose="02010600040101010101" pitchFamily="2" charset="-122"/>
                <a:ea typeface="华文楷体" panose="02010600040101010101" pitchFamily="2" charset="-122"/>
              </a:rPr>
              <a:t>就能</a:t>
            </a:r>
            <a:r>
              <a:rPr lang="zh-CN" altLang="zh-CN" sz="2800" b="0" dirty="0">
                <a:latin typeface="华文楷体" panose="02010600040101010101" pitchFamily="2" charset="-122"/>
                <a:ea typeface="华文楷体" panose="02010600040101010101" pitchFamily="2" charset="-122"/>
              </a:rPr>
              <a:t>读取</a:t>
            </a:r>
            <a:r>
              <a:rPr lang="zh-CN" altLang="en-US" sz="2800" b="0" dirty="0">
                <a:latin typeface="华文楷体" panose="02010600040101010101" pitchFamily="2" charset="-122"/>
                <a:ea typeface="华文楷体" panose="02010600040101010101" pitchFamily="2" charset="-122"/>
              </a:rPr>
              <a:t>到</a:t>
            </a:r>
            <a:r>
              <a:rPr lang="zh-CN" altLang="zh-CN" sz="2800" b="0" dirty="0">
                <a:latin typeface="华文楷体" panose="02010600040101010101" pitchFamily="2" charset="-122"/>
                <a:ea typeface="华文楷体" panose="02010600040101010101" pitchFamily="2" charset="-122"/>
              </a:rPr>
              <a:t>目标数据。</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以下</a:t>
            </a:r>
            <a:r>
              <a:rPr lang="en-US" altLang="zh-CN" sz="2800" b="0" dirty="0">
                <a:latin typeface="华文楷体" panose="02010600040101010101" pitchFamily="2" charset="-122"/>
                <a:ea typeface="华文楷体" panose="02010600040101010101" pitchFamily="2" charset="-122"/>
              </a:rPr>
              <a:t>B</a:t>
            </a:r>
            <a:r>
              <a:rPr lang="zh-CN" altLang="en-US" sz="2800" b="0" dirty="0">
                <a:latin typeface="华文楷体" panose="02010600040101010101" pitchFamily="2" charset="-122"/>
                <a:ea typeface="华文楷体" panose="02010600040101010101" pitchFamily="2" charset="-122"/>
              </a:rPr>
              <a:t>树和</a:t>
            </a:r>
            <a:r>
              <a:rPr lang="en-US" altLang="zh-CN" sz="2800" b="0" dirty="0">
                <a:latin typeface="华文楷体" panose="02010600040101010101" pitchFamily="2" charset="-122"/>
                <a:ea typeface="华文楷体" panose="02010600040101010101" pitchFamily="2" charset="-122"/>
              </a:rPr>
              <a:t>B+</a:t>
            </a:r>
            <a:r>
              <a:rPr lang="zh-CN" altLang="en-US" sz="2800" b="0" dirty="0">
                <a:latin typeface="华文楷体" panose="02010600040101010101" pitchFamily="2" charset="-122"/>
                <a:ea typeface="华文楷体" panose="02010600040101010101" pitchFamily="2" charset="-122"/>
              </a:rPr>
              <a:t>树就是建立索引文件的两种方法。</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外部查找</a:t>
            </a:r>
          </a:p>
        </p:txBody>
      </p:sp>
    </p:spTree>
    <p:extLst>
      <p:ext uri="{BB962C8B-B14F-4D97-AF65-F5344CB8AC3E}">
        <p14:creationId xmlns:p14="http://schemas.microsoft.com/office/powerpoint/2010/main" val="17607959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en-US" altLang="zh-CN" sz="2800" dirty="0">
                <a:solidFill>
                  <a:srgbClr val="FF0000"/>
                </a:solidFill>
                <a:latin typeface="华文楷体" pitchFamily="2" charset="-122"/>
                <a:ea typeface="华文楷体" pitchFamily="2" charset="-122"/>
              </a:rPr>
              <a:t>B</a:t>
            </a:r>
            <a:r>
              <a:rPr lang="zh-CN" altLang="en-US" sz="2800" dirty="0">
                <a:solidFill>
                  <a:srgbClr val="FF0000"/>
                </a:solidFill>
                <a:latin typeface="华文楷体" pitchFamily="2" charset="-122"/>
                <a:ea typeface="华文楷体" pitchFamily="2" charset="-122"/>
              </a:rPr>
              <a:t>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solidFill>
                  <a:srgbClr val="FF0000"/>
                </a:solidFill>
                <a:latin typeface="华文楷体" pitchFamily="2" charset="-122"/>
                <a:ea typeface="华文楷体" pitchFamily="2" charset="-122"/>
              </a:rPr>
              <a:t> </a:t>
            </a:r>
            <a:r>
              <a:rPr lang="en-US" altLang="zh-CN" sz="2800" dirty="0">
                <a:latin typeface="华文楷体" pitchFamily="2" charset="-122"/>
                <a:ea typeface="华文楷体" pitchFamily="2" charset="-122"/>
              </a:rPr>
              <a:t>B+</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solidFill>
                  <a:schemeClr val="accent1"/>
                </a:solidFill>
                <a:latin typeface="华文楷体" pitchFamily="2" charset="-122"/>
                <a:ea typeface="华文楷体" pitchFamily="2" charset="-122"/>
              </a:rPr>
              <a:t>外部查找：</a:t>
            </a:r>
          </a:p>
        </p:txBody>
      </p:sp>
    </p:spTree>
    <p:extLst>
      <p:ext uri="{BB962C8B-B14F-4D97-AF65-F5344CB8AC3E}">
        <p14:creationId xmlns:p14="http://schemas.microsoft.com/office/powerpoint/2010/main" val="7925386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521163"/>
                <a:ext cx="11599298" cy="5036800"/>
              </a:xfrm>
            </p:spPr>
            <p:txBody>
              <a:bodyPr>
                <a:noAutofit/>
              </a:bodyPr>
              <a:lstStyle/>
              <a:p>
                <a:pPr marL="0" indent="0">
                  <a:buNone/>
                </a:pPr>
                <a:r>
                  <a:rPr lang="en-US" altLang="zh-CN" sz="3200" b="0" dirty="0">
                    <a:ea typeface="华文楷体" panose="02010600040101010101" pitchFamily="2" charset="-122"/>
                    <a:cs typeface="Times New Roman" panose="02020603050405020304" pitchFamily="18" charset="0"/>
                  </a:rPr>
                  <a:t>B</a:t>
                </a:r>
                <a:r>
                  <a:rPr lang="zh-CN" altLang="zh-CN" sz="3200" b="0" dirty="0">
                    <a:ea typeface="华文楷体" panose="02010600040101010101" pitchFamily="2" charset="-122"/>
                    <a:cs typeface="Times New Roman" panose="02020603050405020304" pitchFamily="18" charset="0"/>
                  </a:rPr>
                  <a:t>树是一棵可以用来建立索引的</a:t>
                </a:r>
                <a:r>
                  <a:rPr lang="zh-CN" altLang="zh-CN" sz="3200" dirty="0">
                    <a:highlight>
                      <a:srgbClr val="FFFF00"/>
                    </a:highlight>
                    <a:ea typeface="华文楷体" panose="02010600040101010101" pitchFamily="2" charset="-122"/>
                    <a:cs typeface="Times New Roman" panose="02020603050405020304" pitchFamily="18" charset="0"/>
                  </a:rPr>
                  <a:t>多路查找树</a:t>
                </a:r>
                <a:r>
                  <a:rPr lang="zh-CN" altLang="zh-CN" sz="3200" b="0" dirty="0">
                    <a:highlight>
                      <a:srgbClr val="FFFF00"/>
                    </a:highlight>
                    <a:ea typeface="华文楷体" panose="02010600040101010101" pitchFamily="2" charset="-122"/>
                    <a:cs typeface="Times New Roman" panose="02020603050405020304" pitchFamily="18" charset="0"/>
                  </a:rPr>
                  <a:t>，也称多路搜索树</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highlight>
                      <a:srgbClr val="FFFF00"/>
                    </a:highlight>
                    <a:ea typeface="华文楷体" panose="02010600040101010101" pitchFamily="2" charset="-122"/>
                    <a:cs typeface="Times New Roman" panose="02020603050405020304" pitchFamily="18" charset="0"/>
                  </a:rPr>
                  <a:t>M</a:t>
                </a:r>
                <a:r>
                  <a:rPr lang="zh-CN" altLang="zh-CN" sz="3200" b="0" dirty="0">
                    <a:highlight>
                      <a:srgbClr val="FFFF00"/>
                    </a:highlight>
                    <a:ea typeface="华文楷体" panose="02010600040101010101" pitchFamily="2" charset="-122"/>
                    <a:cs typeface="Times New Roman" panose="02020603050405020304" pitchFamily="18" charset="0"/>
                  </a:rPr>
                  <a:t>阶的</a:t>
                </a:r>
                <a:r>
                  <a:rPr lang="en-US" altLang="zh-CN" sz="3200" b="0" dirty="0">
                    <a:highlight>
                      <a:srgbClr val="FFFF00"/>
                    </a:highlight>
                    <a:ea typeface="华文楷体" panose="02010600040101010101" pitchFamily="2" charset="-122"/>
                    <a:cs typeface="Times New Roman" panose="02020603050405020304" pitchFamily="18" charset="0"/>
                  </a:rPr>
                  <a:t>B</a:t>
                </a:r>
                <a:r>
                  <a:rPr lang="zh-CN" altLang="zh-CN" sz="3200" b="0" dirty="0">
                    <a:highlight>
                      <a:srgbClr val="FFFF00"/>
                    </a:highlight>
                    <a:ea typeface="华文楷体" panose="02010600040101010101" pitchFamily="2" charset="-122"/>
                    <a:cs typeface="Times New Roman" panose="02020603050405020304" pitchFamily="18" charset="0"/>
                  </a:rPr>
                  <a:t>树</a:t>
                </a:r>
                <a:r>
                  <a:rPr lang="zh-CN" altLang="zh-CN" sz="3200" b="0" dirty="0">
                    <a:ea typeface="华文楷体" panose="02010600040101010101" pitchFamily="2" charset="-122"/>
                    <a:cs typeface="Times New Roman" panose="02020603050405020304" pitchFamily="18" charset="0"/>
                  </a:rPr>
                  <a:t>须满足如下定义：</a:t>
                </a:r>
              </a:p>
              <a:p>
                <a:pPr marL="457200" lvl="0" indent="-457200">
                  <a:buFont typeface="+mj-lt"/>
                  <a:buAutoNum type="arabicPeriod"/>
                </a:pPr>
                <a:r>
                  <a:rPr lang="zh-CN" altLang="zh-CN" sz="3200" b="0" dirty="0">
                    <a:ea typeface="华文楷体" panose="02010600040101010101" pitchFamily="2" charset="-122"/>
                    <a:cs typeface="Times New Roman" panose="02020603050405020304" pitchFamily="18" charset="0"/>
                  </a:rPr>
                  <a:t>或者为空、或者只有一个根结点、或者除了根还有多个结点。</a:t>
                </a:r>
              </a:p>
              <a:p>
                <a:pPr marL="457200" lvl="0" indent="-457200">
                  <a:buFont typeface="+mj-lt"/>
                  <a:buAutoNum type="arabicPeriod"/>
                </a:pPr>
                <a:r>
                  <a:rPr lang="zh-CN" altLang="zh-CN" sz="3200" b="0" dirty="0">
                    <a:ea typeface="华文楷体" panose="02010600040101010101" pitchFamily="2" charset="-122"/>
                    <a:cs typeface="Times New Roman" panose="02020603050405020304" pitchFamily="18" charset="0"/>
                  </a:rPr>
                  <a:t>根结点如果有子，则至少有两个儿子、至多有</a:t>
                </a: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个儿子。</a:t>
                </a:r>
              </a:p>
              <a:p>
                <a:pPr marL="457200" lvl="0" indent="-457200">
                  <a:buFont typeface="+mj-lt"/>
                  <a:buAutoNum type="arabicPeriod"/>
                </a:pPr>
                <a:r>
                  <a:rPr lang="zh-CN" altLang="zh-CN" sz="3200" b="0" dirty="0">
                    <a:highlight>
                      <a:srgbClr val="FFFF00"/>
                    </a:highlight>
                    <a:ea typeface="华文楷体" panose="02010600040101010101" pitchFamily="2" charset="-122"/>
                    <a:cs typeface="Times New Roman" panose="02020603050405020304" pitchFamily="18" charset="0"/>
                  </a:rPr>
                  <a:t>除了根结点外，每个非叶子结点至少有</a:t>
                </a:r>
                <a14:m>
                  <m:oMath xmlns:m="http://schemas.openxmlformats.org/officeDocument/2006/math">
                    <m:d>
                      <m:dPr>
                        <m:begChr m:val="⌈"/>
                        <m:endChr m:val="⌉"/>
                        <m:ctrlPr>
                          <a:rPr lang="zh-CN" altLang="zh-CN" sz="3200" b="0" i="1">
                            <a:highlight>
                              <a:srgbClr val="FFFF00"/>
                            </a:highlight>
                            <a:latin typeface="Cambria Math" panose="02040503050406030204" pitchFamily="18" charset="0"/>
                          </a:rPr>
                        </m:ctrlPr>
                      </m:dPr>
                      <m:e>
                        <m:r>
                          <a:rPr lang="en-US" altLang="zh-CN" sz="3200" b="0" i="1">
                            <a:highlight>
                              <a:srgbClr val="FFFF00"/>
                            </a:highlight>
                            <a:latin typeface="Cambria Math" panose="02040503050406030204" pitchFamily="18" charset="0"/>
                          </a:rPr>
                          <m:t>𝑀</m:t>
                        </m:r>
                        <m:r>
                          <a:rPr lang="en-US" altLang="zh-CN" sz="3200" b="0" i="1">
                            <a:highlight>
                              <a:srgbClr val="FFFF00"/>
                            </a:highlight>
                            <a:latin typeface="Cambria Math" panose="02040503050406030204" pitchFamily="18" charset="0"/>
                          </a:rPr>
                          <m:t>/2</m:t>
                        </m:r>
                      </m:e>
                    </m:d>
                  </m:oMath>
                </a14:m>
                <a:r>
                  <a:rPr lang="zh-CN" altLang="zh-CN" sz="3200" b="0" dirty="0">
                    <a:highlight>
                      <a:srgbClr val="FFFF00"/>
                    </a:highlight>
                    <a:ea typeface="华文楷体" panose="02010600040101010101" pitchFamily="2" charset="-122"/>
                    <a:cs typeface="Times New Roman" panose="02020603050405020304" pitchFamily="18" charset="0"/>
                  </a:rPr>
                  <a:t>个儿子，至多有</a:t>
                </a:r>
                <a:r>
                  <a:rPr lang="en-US" altLang="zh-CN" sz="3200" b="0" dirty="0">
                    <a:highlight>
                      <a:srgbClr val="FFFF00"/>
                    </a:highlight>
                    <a:ea typeface="华文楷体" panose="02010600040101010101" pitchFamily="2" charset="-122"/>
                    <a:cs typeface="Times New Roman" panose="02020603050405020304" pitchFamily="18" charset="0"/>
                  </a:rPr>
                  <a:t>M</a:t>
                </a:r>
                <a:r>
                  <a:rPr lang="zh-CN" altLang="zh-CN" sz="3200" b="0" dirty="0">
                    <a:highlight>
                      <a:srgbClr val="FFFF00"/>
                    </a:highlight>
                    <a:ea typeface="华文楷体" panose="02010600040101010101" pitchFamily="2" charset="-122"/>
                    <a:cs typeface="Times New Roman" panose="02020603050405020304" pitchFamily="18" charset="0"/>
                  </a:rPr>
                  <a:t>个儿子。</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521163"/>
                <a:ext cx="11599298" cy="5036800"/>
              </a:xfrm>
              <a:blipFill>
                <a:blip r:embed="rId3"/>
                <a:stretch>
                  <a:fillRect l="-1314" t="-726" r="-1471"/>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a:t>
            </a:r>
          </a:p>
        </p:txBody>
      </p:sp>
    </p:spTree>
    <p:extLst>
      <p:ext uri="{BB962C8B-B14F-4D97-AF65-F5344CB8AC3E}">
        <p14:creationId xmlns:p14="http://schemas.microsoft.com/office/powerpoint/2010/main" val="131113428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282624"/>
                <a:ext cx="11676948" cy="5060598"/>
              </a:xfrm>
            </p:spPr>
            <p:txBody>
              <a:bodyPr>
                <a:noAutofit/>
              </a:bodyPr>
              <a:lstStyle/>
              <a:p>
                <a:pPr marL="636588" lvl="0" indent="0">
                  <a:buNone/>
                </a:pPr>
                <a:r>
                  <a:rPr lang="zh-CN" altLang="zh-CN" sz="3200" b="0" dirty="0">
                    <a:ea typeface="华文楷体" panose="02010600040101010101" pitchFamily="2" charset="-122"/>
                    <a:cs typeface="Times New Roman" panose="02020603050405020304" pitchFamily="18" charset="0"/>
                  </a:rPr>
                  <a:t>非叶子结点结构如下：</a:t>
                </a:r>
              </a:p>
              <a:p>
                <a:pPr marL="636588" indent="0">
                  <a:buNone/>
                </a:pPr>
                <a14:m>
                  <m:oMathPara xmlns:m="http://schemas.openxmlformats.org/officeDocument/2006/math">
                    <m:oMathParaPr>
                      <m:jc m:val="centerGroup"/>
                    </m:oMathParaPr>
                    <m:oMath xmlns:m="http://schemas.openxmlformats.org/officeDocument/2006/math">
                      <m:d>
                        <m:dPr>
                          <m:ctrlPr>
                            <a:rPr lang="zh-CN" altLang="zh-CN" sz="3200" b="0" i="1">
                              <a:latin typeface="Cambria Math" panose="02040503050406030204" pitchFamily="18" charset="0"/>
                            </a:rPr>
                          </m:ctrlPr>
                        </m:dPr>
                        <m:e>
                          <m:r>
                            <a:rPr lang="en-US" altLang="zh-CN" sz="3200" b="0" i="1">
                              <a:latin typeface="Cambria Math" panose="02040503050406030204" pitchFamily="18" charset="0"/>
                            </a:rPr>
                            <m:t>𝑛</m:t>
                          </m:r>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0</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𝑛</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𝑛</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𝑛</m:t>
                              </m:r>
                            </m:sub>
                          </m:sSub>
                        </m:e>
                      </m:d>
                    </m:oMath>
                  </m:oMathPara>
                </a14:m>
                <a:endParaRPr lang="zh-CN" altLang="zh-CN" sz="3200" b="0" dirty="0">
                  <a:ea typeface="华文楷体" panose="02010600040101010101" pitchFamily="2" charset="-122"/>
                  <a:cs typeface="Times New Roman" panose="02020603050405020304" pitchFamily="18" charset="0"/>
                </a:endParaRPr>
              </a:p>
              <a:p>
                <a:pPr marL="636588" indent="0">
                  <a:buNone/>
                </a:pPr>
                <a:r>
                  <a:rPr lang="zh-CN" altLang="zh-CN" sz="3200" b="0" dirty="0">
                    <a:ea typeface="华文楷体" panose="02010600040101010101" pitchFamily="2" charset="-122"/>
                    <a:cs typeface="Times New Roman" panose="02020603050405020304" pitchFamily="18" charset="0"/>
                  </a:rPr>
                  <a:t>其中：</a:t>
                </a:r>
                <a:r>
                  <a:rPr lang="en-US" altLang="zh-CN" sz="3200" b="0" dirty="0">
                    <a:ea typeface="华文楷体" panose="02010600040101010101" pitchFamily="2" charset="-122"/>
                    <a:cs typeface="Times New Roman" panose="02020603050405020304" pitchFamily="18" charset="0"/>
                  </a:rPr>
                  <a:t>n</a:t>
                </a:r>
                <a:r>
                  <a:rPr lang="zh-CN" altLang="zh-CN" sz="3200" b="0" dirty="0">
                    <a:ea typeface="华文楷体" panose="02010600040101010101" pitchFamily="2" charset="-122"/>
                    <a:cs typeface="Times New Roman" panose="02020603050405020304" pitchFamily="18" charset="0"/>
                  </a:rPr>
                  <a:t>为结点中关键字的个数，</a:t>
                </a:r>
                <a14:m>
                  <m:oMath xmlns:m="http://schemas.openxmlformats.org/officeDocument/2006/math">
                    <m:sSub>
                      <m:sSubPr>
                        <m:ctrlPr>
                          <a:rPr lang="zh-CN" altLang="zh-CN" sz="3200" b="0" i="1">
                            <a:highlight>
                              <a:srgbClr val="FFFF00"/>
                            </a:highlight>
                            <a:latin typeface="Cambria Math" panose="02040503050406030204" pitchFamily="18" charset="0"/>
                          </a:rPr>
                        </m:ctrlPr>
                      </m:sSubPr>
                      <m:e>
                        <m:r>
                          <a:rPr lang="en-US" altLang="zh-CN" sz="3200" b="0" i="1">
                            <a:highlight>
                              <a:srgbClr val="FFFF00"/>
                            </a:highlight>
                            <a:latin typeface="Cambria Math" panose="02040503050406030204" pitchFamily="18" charset="0"/>
                          </a:rPr>
                          <m:t>𝐾</m:t>
                        </m:r>
                      </m:e>
                      <m:sub>
                        <m:r>
                          <a:rPr lang="en-US" altLang="zh-CN" sz="3200" b="0" i="1">
                            <a:highlight>
                              <a:srgbClr val="FFFF00"/>
                            </a:highlight>
                            <a:latin typeface="Cambria Math" panose="02040503050406030204" pitchFamily="18" charset="0"/>
                          </a:rPr>
                          <m:t>𝑖</m:t>
                        </m:r>
                      </m:sub>
                    </m:sSub>
                  </m:oMath>
                </a14:m>
                <a:r>
                  <a:rPr lang="zh-CN" altLang="zh-CN" sz="3200" b="0" dirty="0">
                    <a:highlight>
                      <a:srgbClr val="FFFF00"/>
                    </a:highlight>
                    <a:ea typeface="华文楷体" panose="02010600040101010101" pitchFamily="2" charset="-122"/>
                    <a:cs typeface="Times New Roman" panose="02020603050405020304" pitchFamily="18" charset="0"/>
                  </a:rPr>
                  <a:t>为关键字，</a:t>
                </a:r>
                <a14:m>
                  <m:oMath xmlns:m="http://schemas.openxmlformats.org/officeDocument/2006/math">
                    <m:sSub>
                      <m:sSubPr>
                        <m:ctrlPr>
                          <a:rPr lang="zh-CN" altLang="zh-CN" sz="3200" b="0" i="1">
                            <a:highlight>
                              <a:srgbClr val="FFFF00"/>
                            </a:highlight>
                            <a:latin typeface="Cambria Math" panose="02040503050406030204" pitchFamily="18" charset="0"/>
                          </a:rPr>
                        </m:ctrlPr>
                      </m:sSubPr>
                      <m:e>
                        <m:r>
                          <a:rPr lang="en-US" altLang="zh-CN" sz="3200" b="0" i="1">
                            <a:highlight>
                              <a:srgbClr val="FFFF00"/>
                            </a:highlight>
                            <a:latin typeface="Cambria Math" panose="02040503050406030204" pitchFamily="18" charset="0"/>
                          </a:rPr>
                          <m:t>𝑅</m:t>
                        </m:r>
                      </m:e>
                      <m:sub>
                        <m:r>
                          <a:rPr lang="en-US" altLang="zh-CN" sz="3200" b="0" i="1">
                            <a:highlight>
                              <a:srgbClr val="FFFF00"/>
                            </a:highlight>
                            <a:latin typeface="Cambria Math" panose="02040503050406030204" pitchFamily="18" charset="0"/>
                          </a:rPr>
                          <m:t>𝑖</m:t>
                        </m:r>
                      </m:sub>
                    </m:sSub>
                  </m:oMath>
                </a14:m>
                <a:r>
                  <a:rPr lang="zh-CN" altLang="zh-CN" sz="3200" b="0" dirty="0">
                    <a:highlight>
                      <a:srgbClr val="FFFF00"/>
                    </a:highlight>
                    <a:ea typeface="华文楷体" panose="02010600040101010101" pitchFamily="2" charset="-122"/>
                    <a:cs typeface="Times New Roman" panose="02020603050405020304" pitchFamily="18" charset="0"/>
                  </a:rPr>
                  <a:t>为关键字为</a:t>
                </a:r>
                <a14:m>
                  <m:oMath xmlns:m="http://schemas.openxmlformats.org/officeDocument/2006/math">
                    <m:sSub>
                      <m:sSubPr>
                        <m:ctrlPr>
                          <a:rPr lang="zh-CN" altLang="zh-CN" sz="3200" b="0" i="1">
                            <a:highlight>
                              <a:srgbClr val="FFFF00"/>
                            </a:highlight>
                            <a:latin typeface="Cambria Math" panose="02040503050406030204" pitchFamily="18" charset="0"/>
                          </a:rPr>
                        </m:ctrlPr>
                      </m:sSubPr>
                      <m:e>
                        <m:r>
                          <a:rPr lang="en-US" altLang="zh-CN" sz="3200" b="0" i="1">
                            <a:highlight>
                              <a:srgbClr val="FFFF00"/>
                            </a:highlight>
                            <a:latin typeface="Cambria Math" panose="02040503050406030204" pitchFamily="18" charset="0"/>
                          </a:rPr>
                          <m:t>𝐾</m:t>
                        </m:r>
                      </m:e>
                      <m:sub>
                        <m:r>
                          <a:rPr lang="en-US" altLang="zh-CN" sz="3200" b="0" i="1">
                            <a:highlight>
                              <a:srgbClr val="FFFF00"/>
                            </a:highlight>
                            <a:latin typeface="Cambria Math" panose="02040503050406030204" pitchFamily="18" charset="0"/>
                          </a:rPr>
                          <m:t>𝑖</m:t>
                        </m:r>
                      </m:sub>
                    </m:sSub>
                  </m:oMath>
                </a14:m>
                <a:r>
                  <a:rPr lang="zh-CN" altLang="zh-CN" sz="3200" b="0" dirty="0">
                    <a:highlight>
                      <a:srgbClr val="FFFF00"/>
                    </a:highlight>
                    <a:ea typeface="华文楷体" panose="02010600040101010101" pitchFamily="2" charset="-122"/>
                    <a:cs typeface="Times New Roman" panose="02020603050405020304" pitchFamily="18" charset="0"/>
                  </a:rPr>
                  <a:t>的数据在原始文件中的地址</a:t>
                </a:r>
                <a:r>
                  <a:rPr lang="zh-CN" altLang="zh-CN" sz="3200" b="0" dirty="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𝑖</m:t>
                        </m:r>
                        <m:r>
                          <a:rPr lang="zh-CN" altLang="en-US" sz="3200" b="0" i="1">
                            <a:latin typeface="Cambria Math" panose="02040503050406030204" pitchFamily="18" charset="0"/>
                          </a:rPr>
                          <m:t>−</m:t>
                        </m:r>
                        <m:r>
                          <a:rPr lang="en-US" altLang="zh-CN" sz="3200" b="0" i="1">
                            <a:latin typeface="Cambria Math" panose="02040503050406030204" pitchFamily="18" charset="0"/>
                          </a:rPr>
                          <m:t>1</m:t>
                        </m:r>
                      </m:sub>
                    </m:sSub>
                  </m:oMath>
                </a14:m>
                <a:r>
                  <a:rPr lang="zh-CN" altLang="zh-CN" sz="3200" b="0" dirty="0">
                    <a:ea typeface="华文楷体" panose="02010600040101010101" pitchFamily="2" charset="-122"/>
                    <a:cs typeface="Times New Roman" panose="02020603050405020304" pitchFamily="18" charset="0"/>
                  </a:rPr>
                  <a:t>为在树中关键字值小于</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的结点的地址，</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为在树中关键字值大于</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的结点的地址。</a:t>
                </a:r>
                <a:r>
                  <a:rPr lang="en-US" altLang="zh-CN" sz="3200" b="0" dirty="0">
                    <a:highlight>
                      <a:srgbClr val="FFFF00"/>
                    </a:highlight>
                    <a:ea typeface="华文楷体" panose="02010600040101010101" pitchFamily="2" charset="-122"/>
                    <a:cs typeface="Times New Roman" panose="02020603050405020304" pitchFamily="18" charset="0"/>
                  </a:rPr>
                  <a:t>n</a:t>
                </a:r>
                <a:r>
                  <a:rPr lang="zh-CN" altLang="zh-CN" sz="3200" b="0" dirty="0">
                    <a:highlight>
                      <a:srgbClr val="FFFF00"/>
                    </a:highlight>
                    <a:ea typeface="华文楷体" panose="02010600040101010101" pitchFamily="2" charset="-122"/>
                    <a:cs typeface="Times New Roman" panose="02020603050405020304" pitchFamily="18" charset="0"/>
                  </a:rPr>
                  <a:t>个关键字就意味着该结点有</a:t>
                </a:r>
                <a:r>
                  <a:rPr lang="en-US" altLang="zh-CN" sz="3200" b="0" dirty="0">
                    <a:highlight>
                      <a:srgbClr val="FFFF00"/>
                    </a:highlight>
                    <a:ea typeface="华文楷体" panose="02010600040101010101" pitchFamily="2" charset="-122"/>
                    <a:cs typeface="Times New Roman" panose="02020603050405020304" pitchFamily="18" charset="0"/>
                  </a:rPr>
                  <a:t>n+1</a:t>
                </a:r>
                <a:r>
                  <a:rPr lang="zh-CN" altLang="zh-CN" sz="3200" b="0" dirty="0">
                    <a:highlight>
                      <a:srgbClr val="FFFF00"/>
                    </a:highlight>
                    <a:ea typeface="华文楷体" panose="02010600040101010101" pitchFamily="2" charset="-122"/>
                    <a:cs typeface="Times New Roman" panose="02020603050405020304" pitchFamily="18" charset="0"/>
                  </a:rPr>
                  <a:t>个孩子</a:t>
                </a:r>
                <a:endParaRPr lang="en-US" altLang="zh-CN" sz="3200" b="0" dirty="0">
                  <a:highlight>
                    <a:srgbClr val="FFFF00"/>
                  </a:highlight>
                  <a:ea typeface="华文楷体" panose="02010600040101010101" pitchFamily="2" charset="-122"/>
                  <a:cs typeface="Times New Roman" panose="02020603050405020304" pitchFamily="18" charset="0"/>
                </a:endParaRPr>
              </a:p>
              <a:p>
                <a:pPr marL="457200" lvl="0" indent="-457200">
                  <a:buFont typeface="+mj-lt"/>
                  <a:buAutoNum type="arabicPeriod" startAt="4"/>
                </a:pPr>
                <a:r>
                  <a:rPr lang="zh-CN" altLang="zh-CN" sz="3200" b="0" dirty="0">
                    <a:highlight>
                      <a:srgbClr val="FFFF00"/>
                    </a:highlight>
                    <a:ea typeface="华文楷体" panose="02010600040101010101" pitchFamily="2" charset="-122"/>
                    <a:cs typeface="Times New Roman" panose="02020603050405020304" pitchFamily="18" charset="0"/>
                  </a:rPr>
                  <a:t>叶子结点都在同一层</a:t>
                </a:r>
                <a:r>
                  <a:rPr lang="zh-CN" altLang="zh-CN" sz="3200" b="0" dirty="0">
                    <a:ea typeface="华文楷体" panose="02010600040101010101" pitchFamily="2" charset="-122"/>
                    <a:cs typeface="Times New Roman" panose="02020603050405020304" pitchFamily="18" charset="0"/>
                  </a:rPr>
                  <a:t>上，且不带任何信息，可以视做空结点、表示查找失败。</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282624"/>
                <a:ext cx="11676948" cy="5060598"/>
              </a:xfrm>
              <a:blipFill>
                <a:blip r:embed="rId3"/>
                <a:stretch>
                  <a:fillRect l="-1148" t="-361" r="-4749" b="-252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a:t>
            </a:r>
          </a:p>
        </p:txBody>
      </p:sp>
    </p:spTree>
    <p:extLst>
      <p:ext uri="{BB962C8B-B14F-4D97-AF65-F5344CB8AC3E}">
        <p14:creationId xmlns:p14="http://schemas.microsoft.com/office/powerpoint/2010/main" val="34231164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C3BA27E5-527D-8709-5A1E-ABEB1E18D584}"/>
              </a:ext>
            </a:extLst>
          </p:cNvPr>
          <p:cNvPicPr>
            <a:picLocks noGrp="1" noChangeAspect="1"/>
          </p:cNvPicPr>
          <p:nvPr>
            <p:ph sz="quarter" idx="10"/>
          </p:nvPr>
        </p:nvPicPr>
        <p:blipFill>
          <a:blip r:embed="rId2"/>
          <a:stretch>
            <a:fillRect/>
          </a:stretch>
        </p:blipFill>
        <p:spPr>
          <a:xfrm>
            <a:off x="658699" y="1730610"/>
            <a:ext cx="11274465" cy="4758031"/>
          </a:xfrm>
        </p:spPr>
      </p:pic>
      <p:sp>
        <p:nvSpPr>
          <p:cNvPr id="3" name="标题 2">
            <a:extLst>
              <a:ext uri="{FF2B5EF4-FFF2-40B4-BE49-F238E27FC236}">
                <a16:creationId xmlns:a16="http://schemas.microsoft.com/office/drawing/2014/main" id="{F4F4F011-2AEC-E9FA-D42C-488D238CFB48}"/>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1107973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阶</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252538" y="1702904"/>
            <a:ext cx="9899167" cy="4101547"/>
          </a:xfrm>
          <a:prstGeom prst="rect">
            <a:avLst/>
          </a:prstGeom>
          <a:noFill/>
          <a:ln>
            <a:noFill/>
          </a:ln>
        </p:spPr>
      </p:pic>
      <p:sp>
        <p:nvSpPr>
          <p:cNvPr id="2" name="椭圆 1"/>
          <p:cNvSpPr/>
          <p:nvPr/>
        </p:nvSpPr>
        <p:spPr>
          <a:xfrm>
            <a:off x="11558588" y="6300788"/>
            <a:ext cx="142875" cy="1857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7066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577817"/>
                <a:ext cx="11432548" cy="5021766"/>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查找成功时，最少比较次数</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，最多是</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能折半的次数即</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查找不成功时，是</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。故算法时间复杂度为</a:t>
                </a:r>
                <a14:m>
                  <m:oMath xmlns:m="http://schemas.openxmlformats.org/officeDocument/2006/math">
                    <m:r>
                      <m:rPr>
                        <m:sty m:val="p"/>
                      </m:rPr>
                      <a:rPr lang="en-US" altLang="zh-CN" sz="2800" b="0">
                        <a:highlight>
                          <a:srgbClr val="FFFF00"/>
                        </a:highlight>
                        <a:latin typeface="Cambria Math" panose="02040503050406030204" pitchFamily="18" charset="0"/>
                      </a:rPr>
                      <m:t>O</m:t>
                    </m:r>
                    <m:r>
                      <a:rPr lang="en-US" altLang="zh-CN" sz="2800" b="0">
                        <a:highlight>
                          <a:srgbClr val="FFFF00"/>
                        </a:highlight>
                        <a:latin typeface="Cambria Math" panose="02040503050406030204" pitchFamily="18" charset="0"/>
                      </a:rPr>
                      <m:t>(</m:t>
                    </m:r>
                    <m:func>
                      <m:funcPr>
                        <m:ctrlPr>
                          <a:rPr lang="zh-CN" altLang="zh-CN" sz="2800" b="0" i="1">
                            <a:highlight>
                              <a:srgbClr val="FFFF00"/>
                            </a:highlight>
                            <a:latin typeface="Cambria Math" panose="02040503050406030204" pitchFamily="18" charset="0"/>
                          </a:rPr>
                        </m:ctrlPr>
                      </m:funcPr>
                      <m:fName>
                        <m:sSub>
                          <m:sSubPr>
                            <m:ctrlPr>
                              <a:rPr lang="zh-CN" altLang="zh-CN" sz="2800" b="0" i="1">
                                <a:highlight>
                                  <a:srgbClr val="FFFF00"/>
                                </a:highlight>
                                <a:latin typeface="Cambria Math" panose="02040503050406030204" pitchFamily="18" charset="0"/>
                              </a:rPr>
                            </m:ctrlPr>
                          </m:sSubPr>
                          <m:e>
                            <m:r>
                              <m:rPr>
                                <m:sty m:val="p"/>
                              </m:rPr>
                              <a:rPr lang="en-US" altLang="zh-CN" sz="2800" b="0">
                                <a:highlight>
                                  <a:srgbClr val="FFFF00"/>
                                </a:highlight>
                                <a:latin typeface="Cambria Math" panose="02040503050406030204" pitchFamily="18" charset="0"/>
                              </a:rPr>
                              <m:t>log</m:t>
                            </m:r>
                          </m:e>
                          <m:sub>
                            <m:r>
                              <a:rPr lang="en-US" altLang="zh-CN" sz="2800" b="0">
                                <a:highlight>
                                  <a:srgbClr val="FFFF00"/>
                                </a:highlight>
                                <a:latin typeface="Cambria Math" panose="02040503050406030204" pitchFamily="18" charset="0"/>
                              </a:rPr>
                              <m:t>2</m:t>
                            </m:r>
                          </m:sub>
                        </m:sSub>
                      </m:fName>
                      <m:e>
                        <m:r>
                          <a:rPr lang="en-US" altLang="zh-CN" sz="2800" b="0">
                            <a:highlight>
                              <a:srgbClr val="FFFF00"/>
                            </a:highlight>
                            <a:latin typeface="Cambria Math" panose="02040503050406030204" pitchFamily="18" charset="0"/>
                          </a:rPr>
                          <m:t>𝑛</m:t>
                        </m:r>
                        <m:r>
                          <a:rPr lang="en-US" altLang="zh-CN" sz="2800" b="0">
                            <a:highlight>
                              <a:srgbClr val="FFFF00"/>
                            </a:highlight>
                            <a:latin typeface="Cambria Math" panose="02040503050406030204" pitchFamily="18" charset="0"/>
                          </a:rPr>
                          <m:t>)</m:t>
                        </m:r>
                      </m:e>
                    </m:func>
                  </m:oMath>
                </a14:m>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a:t>
                </a: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级别比</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级好很多，如当</a:t>
                </a:r>
                <a:r>
                  <a:rPr lang="en-US" altLang="zh-CN" sz="2800" b="0" dirty="0">
                    <a:ea typeface="华文楷体" panose="02010600040101010101" pitchFamily="2" charset="-122"/>
                    <a:cs typeface="Times New Roman" panose="02020603050405020304" pitchFamily="18" charset="0"/>
                  </a:rPr>
                  <a:t>n=1024</a:t>
                </a:r>
                <a:r>
                  <a:rPr lang="zh-CN" altLang="zh-CN" sz="2800" b="0" dirty="0">
                    <a:ea typeface="华文楷体" panose="02010600040101010101" pitchFamily="2" charset="-122"/>
                    <a:cs typeface="Times New Roman" panose="02020603050405020304" pitchFamily="18" charset="0"/>
                  </a:rPr>
                  <a:t>时，</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只有</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577817"/>
                <a:ext cx="11432548" cy="5021766"/>
              </a:xfrm>
              <a:blipFill>
                <a:blip r:embed="rId3"/>
                <a:stretch>
                  <a:fillRect l="-960" t="-485"/>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折半查找性能分析：</a:t>
            </a:r>
          </a:p>
        </p:txBody>
      </p:sp>
    </p:spTree>
    <p:extLst>
      <p:ext uri="{BB962C8B-B14F-4D97-AF65-F5344CB8AC3E}">
        <p14:creationId xmlns:p14="http://schemas.microsoft.com/office/powerpoint/2010/main" val="23500170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5419869"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树的查找：找</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30</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320416" y="1040019"/>
            <a:ext cx="7871584" cy="4697896"/>
          </a:xfrm>
          <a:prstGeom prst="rect">
            <a:avLst/>
          </a:prstGeom>
          <a:noFill/>
          <a:ln>
            <a:noFill/>
          </a:ln>
        </p:spPr>
      </p:pic>
      <p:sp>
        <p:nvSpPr>
          <p:cNvPr id="3" name="文本框 2"/>
          <p:cNvSpPr txBox="1"/>
          <p:nvPr/>
        </p:nvSpPr>
        <p:spPr>
          <a:xfrm>
            <a:off x="238538" y="1545772"/>
            <a:ext cx="3896140" cy="4832092"/>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首先从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树的根结点入手，关键字</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不在根结点中，值小于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，因此顺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左侧指针走向第二层的第一个结点；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为该孩子结点的第二个关键字。</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关键字</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找到后，其右侧空心箭头即标识其数据在原始数据文件中的具体地址。</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412823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Autofit/>
          </a:bodyPr>
          <a:lstStyle/>
          <a:p>
            <a:pPr>
              <a:buFont typeface="Wingdings" panose="05000000000000000000" pitchFamily="2" charset="2"/>
              <a:buChar char="Ø"/>
            </a:pPr>
            <a:r>
              <a:rPr lang="en-US" altLang="zh-CN" sz="2800" b="0" dirty="0">
                <a:highlight>
                  <a:srgbClr val="FFFF00"/>
                </a:highlight>
                <a:ea typeface="华文楷体" panose="02010600040101010101" pitchFamily="2" charset="-122"/>
                <a:cs typeface="Times New Roman" panose="02020603050405020304" pitchFamily="18" charset="0"/>
              </a:rPr>
              <a:t>B</a:t>
            </a:r>
            <a:r>
              <a:rPr lang="zh-CN" altLang="zh-CN" sz="2800" b="0" dirty="0">
                <a:highlight>
                  <a:srgbClr val="FFFF00"/>
                </a:highlight>
                <a:ea typeface="华文楷体" panose="02010600040101010101" pitchFamily="2" charset="-122"/>
                <a:cs typeface="Times New Roman" panose="02020603050405020304" pitchFamily="18" charset="0"/>
              </a:rPr>
              <a:t>树每层只查找一个结点</a:t>
            </a:r>
            <a:r>
              <a:rPr lang="zh-CN" altLang="zh-CN" sz="2800" b="0" dirty="0">
                <a:ea typeface="华文楷体" panose="02010600040101010101" pitchFamily="2" charset="-122"/>
                <a:cs typeface="Times New Roman" panose="02020603050405020304" pitchFamily="18" charset="0"/>
              </a:rPr>
              <a:t>，如果</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树作为原始数据文件的索引文件驻留在外存储器上，走向下一层时，只需根据指向的地址将</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树中的一个结点读入内存，即对应着一次磁盘的访问，因此</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树中一个结点的大小通常也取一次磁盘读取的数据量（称一个数据块）。</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外存储器访问速度比内存访问速度要慢得多，降低</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树的层次就能减少读取外存储器的次数。</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树因为是多路搜索树，孩子的数量大于</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，所以</a:t>
            </a:r>
            <a:r>
              <a:rPr lang="zh-CN" altLang="zh-CN" sz="2800" b="0" dirty="0">
                <a:highlight>
                  <a:srgbClr val="FFFF00"/>
                </a:highlight>
                <a:ea typeface="华文楷体" panose="02010600040101010101" pitchFamily="2" charset="-122"/>
                <a:cs typeface="Times New Roman" panose="02020603050405020304" pitchFamily="18" charset="0"/>
              </a:rPr>
              <a:t>它比二叉查找树高度要少</a:t>
            </a:r>
            <a:r>
              <a:rPr lang="zh-CN" altLang="zh-CN" sz="2800" b="0" dirty="0">
                <a:ea typeface="华文楷体" panose="02010600040101010101" pitchFamily="2" charset="-122"/>
                <a:cs typeface="Times New Roman" panose="02020603050405020304" pitchFamily="18" charset="0"/>
              </a:rPr>
              <a:t>。一棵</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阶</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层的</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树最多有多少结点？最少有多少结点？或者说</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个结点组成的一棵</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树最多有多高？最少有多高？这几个问题留待课后思考。</a:t>
            </a:r>
            <a:endParaRPr lang="zh-CN" altLang="en-US"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树的查找</a:t>
            </a:r>
          </a:p>
        </p:txBody>
      </p:sp>
      <p:sp>
        <p:nvSpPr>
          <p:cNvPr id="2" name="椭圆 1"/>
          <p:cNvSpPr/>
          <p:nvPr/>
        </p:nvSpPr>
        <p:spPr>
          <a:xfrm>
            <a:off x="11504344" y="6343650"/>
            <a:ext cx="139969" cy="2262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11321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5419869"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树的插入</a:t>
            </a:r>
          </a:p>
        </p:txBody>
      </p:sp>
      <p:sp>
        <p:nvSpPr>
          <p:cNvPr id="3" name="文本框 2"/>
          <p:cNvSpPr txBox="1"/>
          <p:nvPr/>
        </p:nvSpPr>
        <p:spPr>
          <a:xfrm>
            <a:off x="178903" y="2124010"/>
            <a:ext cx="4631636" cy="2246769"/>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在</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树中插入关键字</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，按照上节查找方法，找到最后一层的最后一个结点，将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77</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之间，该结点关键字个数由</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变为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4631634" y="1040019"/>
            <a:ext cx="7354957" cy="3602698"/>
          </a:xfrm>
          <a:prstGeom prst="rect">
            <a:avLst/>
          </a:prstGeom>
          <a:noFill/>
          <a:ln>
            <a:noFill/>
          </a:ln>
        </p:spPr>
      </p:pic>
      <p:sp>
        <p:nvSpPr>
          <p:cNvPr id="8" name="文本框 7"/>
          <p:cNvSpPr txBox="1"/>
          <p:nvPr/>
        </p:nvSpPr>
        <p:spPr>
          <a:xfrm>
            <a:off x="238538" y="5167678"/>
            <a:ext cx="11370367" cy="1384995"/>
          </a:xfrm>
          <a:prstGeom prst="rect">
            <a:avLst/>
          </a:prstGeom>
          <a:noFill/>
        </p:spPr>
        <p:txBody>
          <a:bodyPr wrap="square" rtlCol="0">
            <a:spAutoFit/>
          </a:bodyPr>
          <a:lstStyle/>
          <a:p>
            <a:r>
              <a:rPr lang="zh-CN"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105</a:t>
            </a:r>
            <a:r>
              <a:rPr lang="zh-CN"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，因插入后所在结点的关键字个数大于</a:t>
            </a:r>
            <a:r>
              <a:rPr lang="en-US"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（孩子个数大于</a:t>
            </a:r>
            <a:r>
              <a:rPr lang="en-US"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），须将将结点一分为二分裂</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。分裂时，将</a:t>
            </a:r>
            <a:r>
              <a:rPr lang="zh-CN"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中间关键字</a:t>
            </a:r>
            <a:r>
              <a:rPr lang="en-US"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92</a:t>
            </a:r>
            <a:r>
              <a:rPr lang="zh-CN"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上升到父结点</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。如果父结点关键字个数超量，父结点也要分裂、上升。</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928162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7633253" cy="574183"/>
          </a:xfrm>
        </p:spPr>
        <p:txBody>
          <a:bodyPr>
            <a:normAutofit fontScale="90000"/>
          </a:bodyPr>
          <a:lstStyle/>
          <a:p>
            <a:pPr marL="838200" indent="-838200">
              <a:defRPr/>
            </a:pPr>
            <a:r>
              <a:rPr lang="zh-CN" altLang="en-US" dirty="0">
                <a:latin typeface="华文楷体" panose="02010600040101010101" pitchFamily="2" charset="-122"/>
                <a:ea typeface="华文楷体" panose="02010600040101010101" pitchFamily="2" charset="-122"/>
              </a:rPr>
              <a:t>新建一棵</a:t>
            </a: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树：是一个结点逐一插入的过程</a:t>
            </a:r>
          </a:p>
        </p:txBody>
      </p:sp>
      <p:sp>
        <p:nvSpPr>
          <p:cNvPr id="3" name="文本框 2"/>
          <p:cNvSpPr txBox="1"/>
          <p:nvPr/>
        </p:nvSpPr>
        <p:spPr>
          <a:xfrm>
            <a:off x="238538" y="1507784"/>
            <a:ext cx="11350488" cy="523220"/>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首先有一棵空树；</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逐一</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85</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63</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411355" y="1993842"/>
            <a:ext cx="8627166" cy="1982636"/>
          </a:xfrm>
          <a:prstGeom prst="rect">
            <a:avLst/>
          </a:prstGeom>
          <a:noFill/>
          <a:ln>
            <a:noFill/>
          </a:ln>
        </p:spPr>
      </p:pic>
      <p:pic>
        <p:nvPicPr>
          <p:cNvPr id="9" name="图片 8"/>
          <p:cNvPicPr/>
          <p:nvPr/>
        </p:nvPicPr>
        <p:blipFill>
          <a:blip r:embed="rId4">
            <a:extLst>
              <a:ext uri="{28A0092B-C50C-407E-A947-70E740481C1C}">
                <a14:useLocalDpi xmlns:a14="http://schemas.microsoft.com/office/drawing/2010/main" val="0"/>
              </a:ext>
            </a:extLst>
          </a:blip>
          <a:srcRect/>
          <a:stretch>
            <a:fillRect/>
          </a:stretch>
        </p:blipFill>
        <p:spPr bwMode="auto">
          <a:xfrm>
            <a:off x="1669772" y="4136446"/>
            <a:ext cx="9004854" cy="2562527"/>
          </a:xfrm>
          <a:prstGeom prst="rect">
            <a:avLst/>
          </a:prstGeom>
          <a:noFill/>
          <a:ln>
            <a:noFill/>
          </a:ln>
        </p:spPr>
      </p:pic>
    </p:spTree>
    <p:extLst>
      <p:ext uri="{BB962C8B-B14F-4D97-AF65-F5344CB8AC3E}">
        <p14:creationId xmlns:p14="http://schemas.microsoft.com/office/powerpoint/2010/main" val="22164587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7633253" cy="574183"/>
          </a:xfrm>
        </p:spPr>
        <p:txBody>
          <a:bodyPr>
            <a:normAutofit fontScale="90000"/>
          </a:bodyPr>
          <a:lstStyle/>
          <a:p>
            <a:pPr marL="838200" indent="-838200">
              <a:defRPr/>
            </a:pPr>
            <a:r>
              <a:rPr lang="zh-CN" altLang="en-US" dirty="0">
                <a:latin typeface="华文楷体" panose="02010600040101010101" pitchFamily="2" charset="-122"/>
                <a:ea typeface="华文楷体" panose="02010600040101010101" pitchFamily="2" charset="-122"/>
              </a:rPr>
              <a:t>新建一棵</a:t>
            </a: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树：是一个结点逐一插入的过程</a:t>
            </a:r>
          </a:p>
        </p:txBody>
      </p:sp>
      <p:sp>
        <p:nvSpPr>
          <p:cNvPr id="3" name="文本框 2"/>
          <p:cNvSpPr txBox="1"/>
          <p:nvPr/>
        </p:nvSpPr>
        <p:spPr>
          <a:xfrm>
            <a:off x="238538" y="1507784"/>
            <a:ext cx="11350488" cy="523220"/>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首先有一棵空树；</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逐一</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85</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63</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514059" y="2364892"/>
            <a:ext cx="9379227" cy="3101630"/>
          </a:xfrm>
          <a:prstGeom prst="rect">
            <a:avLst/>
          </a:prstGeom>
          <a:noFill/>
          <a:ln>
            <a:noFill/>
          </a:ln>
        </p:spPr>
      </p:pic>
    </p:spTree>
    <p:extLst>
      <p:ext uri="{BB962C8B-B14F-4D97-AF65-F5344CB8AC3E}">
        <p14:creationId xmlns:p14="http://schemas.microsoft.com/office/powerpoint/2010/main" val="28668744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665010" cy="5060598"/>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从新建</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树的过程可以看出：</a:t>
                </a:r>
                <a:endParaRPr lang="en-US" altLang="zh-CN" sz="2800" b="0" dirty="0">
                  <a:ea typeface="华文楷体" panose="02010600040101010101" pitchFamily="2" charset="-122"/>
                  <a:cs typeface="Times New Roman" panose="02020603050405020304" pitchFamily="18" charset="0"/>
                </a:endParaRPr>
              </a:p>
              <a:p>
                <a:pPr marL="357188" indent="0">
                  <a:buNone/>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树定义中，为什么</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树可以为空；为什么</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树中根最少有</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个孩子（</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个关键字），而不是</a:t>
                </a:r>
                <a14:m>
                  <m:oMath xmlns:m="http://schemas.openxmlformats.org/officeDocument/2006/math">
                    <m:d>
                      <m:dPr>
                        <m:begChr m:val="⌈"/>
                        <m:endChr m:val="⌉"/>
                        <m:ctrlPr>
                          <a:rPr lang="zh-CN" altLang="zh-CN" sz="2800" b="0" i="1">
                            <a:highlight>
                              <a:srgbClr val="FFFF00"/>
                            </a:highlight>
                            <a:latin typeface="Cambria Math" panose="02040503050406030204" pitchFamily="18" charset="0"/>
                          </a:rPr>
                        </m:ctrlPr>
                      </m:dPr>
                      <m:e>
                        <m:r>
                          <a:rPr lang="en-US" altLang="zh-CN" sz="2800" b="0">
                            <a:highlight>
                              <a:srgbClr val="FFFF00"/>
                            </a:highlight>
                            <a:latin typeface="Cambria Math" panose="02040503050406030204" pitchFamily="18" charset="0"/>
                          </a:rPr>
                          <m:t>𝑀</m:t>
                        </m:r>
                        <m:r>
                          <a:rPr lang="en-US" altLang="zh-CN" sz="2800" b="0">
                            <a:highlight>
                              <a:srgbClr val="FFFF00"/>
                            </a:highlight>
                            <a:latin typeface="Cambria Math" panose="02040503050406030204" pitchFamily="18" charset="0"/>
                          </a:rPr>
                          <m:t>/2</m:t>
                        </m:r>
                      </m:e>
                    </m:d>
                  </m:oMath>
                </a14:m>
                <a:r>
                  <a:rPr lang="zh-CN" altLang="zh-CN" sz="2800" b="0" dirty="0">
                    <a:highlight>
                      <a:srgbClr val="FFFF00"/>
                    </a:highlight>
                    <a:ea typeface="华文楷体" panose="02010600040101010101" pitchFamily="2" charset="-122"/>
                    <a:cs typeface="Times New Roman" panose="02020603050405020304" pitchFamily="18" charset="0"/>
                  </a:rPr>
                  <a:t>即</a:t>
                </a:r>
                <a:r>
                  <a:rPr lang="en-US" altLang="zh-CN" sz="2800" b="0" dirty="0">
                    <a:highlight>
                      <a:srgbClr val="FFFF00"/>
                    </a:highlight>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个；为什么</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树中非根的中间结点，孩子个数最少为</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a:latin typeface="Cambria Math" panose="02040503050406030204" pitchFamily="18" charset="0"/>
                          </a:rPr>
                          <m:t>𝑀</m:t>
                        </m:r>
                        <m:r>
                          <a:rPr lang="en-US" altLang="zh-CN" sz="2800" b="0">
                            <a:latin typeface="Cambria Math" panose="02040503050406030204" pitchFamily="18" charset="0"/>
                          </a:rPr>
                          <m:t>/2</m:t>
                        </m:r>
                      </m:e>
                    </m:d>
                  </m:oMath>
                </a14:m>
                <a:r>
                  <a:rPr lang="zh-CN" altLang="zh-CN" sz="2800" b="0" dirty="0">
                    <a:ea typeface="华文楷体" panose="02010600040101010101" pitchFamily="2" charset="-122"/>
                    <a:cs typeface="Times New Roman" panose="02020603050405020304" pitchFamily="18" charset="0"/>
                  </a:rPr>
                  <a:t>个。</a:t>
                </a:r>
                <a:endParaRPr lang="en-US" altLang="zh-CN" sz="2800"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插入操作总结如下：</a:t>
                </a:r>
                <a:endParaRPr lang="en-US" altLang="zh-CN" sz="2800" b="0" dirty="0">
                  <a:ea typeface="华文楷体" panose="02010600040101010101" pitchFamily="2" charset="-122"/>
                  <a:cs typeface="Times New Roman" panose="02020603050405020304" pitchFamily="18" charset="0"/>
                </a:endParaRPr>
              </a:p>
              <a:p>
                <a:pPr marL="357188" indent="0">
                  <a:buNone/>
                </a:pPr>
                <a:r>
                  <a:rPr lang="zh-CN" altLang="zh-CN" sz="2800" b="0" dirty="0">
                    <a:ea typeface="华文楷体" panose="02010600040101010101" pitchFamily="2" charset="-122"/>
                    <a:cs typeface="Times New Roman" panose="02020603050405020304" pitchFamily="18" charset="0"/>
                  </a:rPr>
                  <a:t>首先找到最后一层空结点位置，在其父结点处插入一个关键字，如果父结点中关键字个数在插入前已达上限（</a:t>
                </a:r>
                <a:r>
                  <a:rPr lang="en-US" altLang="zh-CN" sz="2800" b="0" dirty="0">
                    <a:ea typeface="华文楷体" panose="02010600040101010101" pitchFamily="2" charset="-122"/>
                    <a:cs typeface="Times New Roman" panose="02020603050405020304" pitchFamily="18" charset="0"/>
                  </a:rPr>
                  <a:t>M-1</a:t>
                </a:r>
                <a:r>
                  <a:rPr lang="zh-CN" altLang="zh-CN" sz="2800" b="0" dirty="0">
                    <a:ea typeface="华文楷体" panose="02010600040101010101" pitchFamily="2" charset="-122"/>
                    <a:cs typeface="Times New Roman" panose="02020603050405020304" pitchFamily="18" charset="0"/>
                  </a:rPr>
                  <a:t>），就需逐级向上进行结点分裂，直到某层结点中关键字个数少于上限。树的高度，就是在所有结点逐个插入的过程中分裂结点并向上建立新结点形成的。</a:t>
                </a:r>
                <a:endParaRPr lang="zh-CN" altLang="en-US"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665010" cy="5060598"/>
              </a:xfrm>
              <a:blipFill>
                <a:blip r:embed="rId3"/>
                <a:stretch>
                  <a:fillRect l="-888" t="-482" b="-3253"/>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树的插入</a:t>
            </a:r>
          </a:p>
        </p:txBody>
      </p:sp>
    </p:spTree>
    <p:extLst>
      <p:ext uri="{BB962C8B-B14F-4D97-AF65-F5344CB8AC3E}">
        <p14:creationId xmlns:p14="http://schemas.microsoft.com/office/powerpoint/2010/main" val="23862241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665010" cy="5060598"/>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首先从根结点逐层向下移动查找，需要比较的次数最差为</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树的高度。插入后如果引起结点分裂，最差情况是每一层都分裂、上移，直到根结点。所以</a:t>
            </a:r>
            <a:r>
              <a:rPr lang="zh-CN" altLang="zh-CN" sz="2800" b="0" dirty="0">
                <a:highlight>
                  <a:srgbClr val="FFFF00"/>
                </a:highlight>
                <a:ea typeface="华文楷体" panose="02010600040101010101" pitchFamily="2" charset="-122"/>
                <a:cs typeface="Times New Roman" panose="02020603050405020304" pitchFamily="18" charset="0"/>
              </a:rPr>
              <a:t>总的时间消耗是</a:t>
            </a:r>
            <a:r>
              <a:rPr lang="en-US" altLang="zh-CN" sz="2800" b="0" dirty="0">
                <a:highlight>
                  <a:srgbClr val="FFFF00"/>
                </a:highlight>
                <a:ea typeface="华文楷体" panose="02010600040101010101" pitchFamily="2" charset="-122"/>
                <a:cs typeface="Times New Roman" panose="02020603050405020304" pitchFamily="18" charset="0"/>
              </a:rPr>
              <a:t>B</a:t>
            </a:r>
            <a:r>
              <a:rPr lang="zh-CN" altLang="zh-CN" sz="2800" b="0" dirty="0">
                <a:highlight>
                  <a:srgbClr val="FFFF00"/>
                </a:highlight>
                <a:ea typeface="华文楷体" panose="02010600040101010101" pitchFamily="2" charset="-122"/>
                <a:cs typeface="Times New Roman" panose="02020603050405020304" pitchFamily="18" charset="0"/>
              </a:rPr>
              <a:t>树高度的两倍。</a:t>
            </a:r>
            <a:endParaRPr lang="en-US" altLang="zh-CN" sz="2800" b="0" dirty="0">
              <a:highlight>
                <a:srgbClr val="FFFF00"/>
              </a:highlight>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树的插入算法性能分析</a:t>
            </a:r>
          </a:p>
        </p:txBody>
      </p:sp>
    </p:spTree>
    <p:extLst>
      <p:ext uri="{BB962C8B-B14F-4D97-AF65-F5344CB8AC3E}">
        <p14:creationId xmlns:p14="http://schemas.microsoft.com/office/powerpoint/2010/main" val="34303051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5419869"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树的删除</a:t>
            </a:r>
          </a:p>
        </p:txBody>
      </p:sp>
      <p:sp>
        <p:nvSpPr>
          <p:cNvPr id="3" name="文本框 2"/>
          <p:cNvSpPr txBox="1"/>
          <p:nvPr/>
        </p:nvSpPr>
        <p:spPr>
          <a:xfrm>
            <a:off x="457198" y="1507784"/>
            <a:ext cx="10535480" cy="4401205"/>
          </a:xfrm>
          <a:prstGeom prst="rect">
            <a:avLst/>
          </a:prstGeom>
          <a:noFill/>
        </p:spPr>
        <p:txBody>
          <a:bodyPr wrap="square" rtlCol="0">
            <a:spAutoFit/>
          </a:bodyPr>
          <a:lstStyle/>
          <a:p>
            <a:r>
              <a:rPr lang="zh-CN" altLang="zh-CN" sz="2800" dirty="0">
                <a:highlight>
                  <a:srgbClr val="FFFF00"/>
                </a:highlight>
                <a:latin typeface="华文楷体" panose="02010600040101010101" pitchFamily="2" charset="-122"/>
                <a:ea typeface="华文楷体" panose="02010600040101010101" pitchFamily="2" charset="-122"/>
              </a:rPr>
              <a:t>在原始数据文件中删除数据，只需要在其</a:t>
            </a:r>
            <a:r>
              <a:rPr lang="en-US" altLang="zh-CN" sz="2800" dirty="0">
                <a:highlight>
                  <a:srgbClr val="FFFF00"/>
                </a:highlight>
                <a:latin typeface="华文楷体" panose="02010600040101010101" pitchFamily="2" charset="-122"/>
                <a:ea typeface="华文楷体" panose="02010600040101010101" pitchFamily="2" charset="-122"/>
              </a:rPr>
              <a:t>B</a:t>
            </a:r>
            <a:r>
              <a:rPr lang="zh-CN" altLang="zh-CN" sz="2800" dirty="0">
                <a:highlight>
                  <a:srgbClr val="FFFF00"/>
                </a:highlight>
                <a:latin typeface="华文楷体" panose="02010600040101010101" pitchFamily="2" charset="-122"/>
                <a:ea typeface="华文楷体" panose="02010600040101010101" pitchFamily="2" charset="-122"/>
              </a:rPr>
              <a:t>树索引文件中删除该数据关键字</a:t>
            </a:r>
            <a:r>
              <a:rPr lang="zh-CN" altLang="zh-CN"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原始文件中数据可以暂时不做处理，留在后面做定期批量数据维护时清理。</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删除首先也要进行查找，查找待删数据关键字在</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树中的哪个结点上。然后根据结点的情况，将删除按照以下几种情况分别处理：</a:t>
            </a:r>
          </a:p>
          <a:p>
            <a:pPr marL="514350" lvl="0" indent="-514350">
              <a:buFont typeface="+mj-lt"/>
              <a:buAutoNum type="arabicPeriod"/>
            </a:pPr>
            <a:r>
              <a:rPr lang="zh-CN" altLang="zh-CN" sz="2800" dirty="0">
                <a:latin typeface="华文楷体" panose="02010600040101010101" pitchFamily="2" charset="-122"/>
                <a:ea typeface="华文楷体" panose="02010600040101010101" pitchFamily="2" charset="-122"/>
              </a:rPr>
              <a:t>待删关键字在最下非叶子结点层，再下层就是空结点了。</a:t>
            </a:r>
            <a:endParaRPr lang="en-US" altLang="zh-CN" sz="28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zh-CN" sz="2800" dirty="0">
                <a:latin typeface="华文楷体" panose="02010600040101010101" pitchFamily="2" charset="-122"/>
                <a:ea typeface="华文楷体" panose="02010600040101010101" pitchFamily="2" charset="-122"/>
              </a:rPr>
              <a:t>待删的关键字在中间层，下层仍为非叶子结点层。</a:t>
            </a:r>
          </a:p>
        </p:txBody>
      </p:sp>
    </p:spTree>
    <p:extLst>
      <p:ext uri="{BB962C8B-B14F-4D97-AF65-F5344CB8AC3E}">
        <p14:creationId xmlns:p14="http://schemas.microsoft.com/office/powerpoint/2010/main" val="685185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latin typeface="华文楷体" panose="02010600040101010101" pitchFamily="2" charset="-122"/>
                <a:ea typeface="华文楷体" panose="02010600040101010101" pitchFamily="2" charset="-122"/>
              </a:rPr>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454715" y="2025856"/>
                <a:ext cx="3331472" cy="3970318"/>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如果所在结点中原本关键字个数就</a:t>
                </a:r>
                <a:r>
                  <a:rPr lang="zh-CN" altLang="zh-CN" sz="2800" dirty="0">
                    <a:highlight>
                      <a:srgbClr val="FFFF00"/>
                    </a:highlight>
                    <a:latin typeface="华文楷体" panose="02010600040101010101" pitchFamily="2" charset="-122"/>
                    <a:ea typeface="华文楷体" panose="02010600040101010101" pitchFamily="2" charset="-122"/>
                  </a:rPr>
                  <a:t>大于</a:t>
                </a:r>
                <a14:m>
                  <m:oMath xmlns:m="http://schemas.openxmlformats.org/officeDocument/2006/math">
                    <m:d>
                      <m:dPr>
                        <m:begChr m:val="⌈"/>
                        <m:endChr m:val="⌉"/>
                        <m:ctrlPr>
                          <a:rPr lang="zh-CN" altLang="zh-CN" sz="2800" i="1">
                            <a:highlight>
                              <a:srgbClr val="FFFF00"/>
                            </a:highlight>
                            <a:latin typeface="Cambria Math" panose="02040503050406030204" pitchFamily="18" charset="0"/>
                          </a:rPr>
                        </m:ctrlPr>
                      </m:dPr>
                      <m:e>
                        <m:r>
                          <a:rPr lang="en-US" altLang="zh-CN" sz="2800" i="1">
                            <a:highlight>
                              <a:srgbClr val="FFFF00"/>
                            </a:highlight>
                            <a:latin typeface="Cambria Math" panose="02040503050406030204" pitchFamily="18" charset="0"/>
                          </a:rPr>
                          <m:t>𝑀</m:t>
                        </m:r>
                        <m:r>
                          <a:rPr lang="en-US" altLang="zh-CN" sz="2800" i="1">
                            <a:highlight>
                              <a:srgbClr val="FFFF00"/>
                            </a:highlight>
                            <a:latin typeface="Cambria Math" panose="02040503050406030204" pitchFamily="18" charset="0"/>
                          </a:rPr>
                          <m:t>/2</m:t>
                        </m:r>
                      </m:e>
                    </m:d>
                  </m:oMath>
                </a14:m>
                <a:r>
                  <a:rPr lang="en-US" altLang="zh-CN" sz="2800" dirty="0">
                    <a:highlight>
                      <a:srgbClr val="FFFF00"/>
                    </a:highlight>
                    <a:latin typeface="华文楷体" panose="02010600040101010101" pitchFamily="2" charset="-122"/>
                    <a:ea typeface="华文楷体" panose="02010600040101010101" pitchFamily="2" charset="-122"/>
                  </a:rPr>
                  <a:t>-1</a:t>
                </a:r>
                <a:r>
                  <a:rPr lang="zh-CN" altLang="zh-CN" sz="2800" dirty="0">
                    <a:highlight>
                      <a:srgbClr val="FFFF00"/>
                    </a:highlight>
                    <a:latin typeface="华文楷体" panose="02010600040101010101" pitchFamily="2" charset="-122"/>
                    <a:ea typeface="华文楷体" panose="02010600040101010101" pitchFamily="2" charset="-122"/>
                  </a:rPr>
                  <a:t>：</a:t>
                </a:r>
                <a:endParaRPr lang="en-US" altLang="zh-CN" sz="2800" dirty="0">
                  <a:highlight>
                    <a:srgbClr val="FFFF00"/>
                  </a:highlight>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zh-CN" sz="2800" dirty="0">
                    <a:highlight>
                      <a:srgbClr val="FFFF00"/>
                    </a:highlight>
                    <a:latin typeface="华文楷体" panose="02010600040101010101" pitchFamily="2" charset="-122"/>
                    <a:ea typeface="华文楷体" panose="02010600040101010101" pitchFamily="2" charset="-122"/>
                  </a:rPr>
                  <a:t>直接删除关键字，并将结点前的关键字个数减</a:t>
                </a:r>
                <a:r>
                  <a:rPr lang="en-US" altLang="zh-CN" sz="2800" dirty="0">
                    <a:highlight>
                      <a:srgbClr val="FFFF00"/>
                    </a:highlight>
                    <a:latin typeface="华文楷体" panose="02010600040101010101" pitchFamily="2" charset="-122"/>
                    <a:ea typeface="华文楷体" panose="02010600040101010101" pitchFamily="2" charset="-122"/>
                  </a:rPr>
                  <a:t>1</a:t>
                </a:r>
                <a:r>
                  <a:rPr lang="zh-CN" altLang="zh-CN" sz="2800" dirty="0">
                    <a:highlight>
                      <a:srgbClr val="FFFF00"/>
                    </a:highlight>
                    <a:latin typeface="华文楷体" panose="02010600040101010101" pitchFamily="2" charset="-122"/>
                    <a:ea typeface="华文楷体" panose="02010600040101010101" pitchFamily="2" charset="-122"/>
                  </a:rPr>
                  <a:t>即可</a:t>
                </a:r>
                <a:r>
                  <a:rPr lang="zh-CN" altLang="zh-CN"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如删</a:t>
                </a:r>
                <a:r>
                  <a:rPr lang="en-US" altLang="zh-CN" sz="2800" dirty="0">
                    <a:latin typeface="华文楷体" panose="02010600040101010101" pitchFamily="2" charset="-122"/>
                    <a:ea typeface="华文楷体" panose="02010600040101010101" pitchFamily="2" charset="-122"/>
                  </a:rPr>
                  <a:t>92</a:t>
                </a:r>
                <a:endParaRPr lang="zh-CN" altLang="en-US" sz="2800" dirty="0">
                  <a:latin typeface="华文楷体" panose="02010600040101010101" pitchFamily="2" charset="-122"/>
                  <a:ea typeface="华文楷体" panose="02010600040101010101" pitchFamily="2"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454715" y="2025856"/>
                <a:ext cx="3331472" cy="3970318"/>
              </a:xfrm>
              <a:prstGeom prst="rect">
                <a:avLst/>
              </a:prstGeom>
              <a:blipFill>
                <a:blip r:embed="rId3"/>
                <a:stretch>
                  <a:fillRect l="-3846" t="-1534" b="-3221"/>
                </a:stretch>
              </a:blipFill>
            </p:spPr>
            <p:txBody>
              <a:bodyPr/>
              <a:lstStyle/>
              <a:p>
                <a:r>
                  <a:rPr lang="zh-CN" altLang="en-US">
                    <a:noFill/>
                  </a:rPr>
                  <a:t> </a:t>
                </a:r>
              </a:p>
            </p:txBody>
          </p:sp>
        </mc:Fallback>
      </mc:AlternateContent>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3994495" y="1768681"/>
            <a:ext cx="7871584" cy="4697896"/>
          </a:xfrm>
          <a:prstGeom prst="rect">
            <a:avLst/>
          </a:prstGeom>
          <a:noFill/>
          <a:ln>
            <a:noFill/>
          </a:ln>
        </p:spPr>
      </p:pic>
    </p:spTree>
    <p:extLst>
      <p:ext uri="{BB962C8B-B14F-4D97-AF65-F5344CB8AC3E}">
        <p14:creationId xmlns:p14="http://schemas.microsoft.com/office/powerpoint/2010/main" val="18050347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latin typeface="华文楷体" panose="02010600040101010101" pitchFamily="2" charset="-122"/>
                <a:ea typeface="华文楷体" panose="02010600040101010101" pitchFamily="2" charset="-122"/>
              </a:rPr>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endParaRPr lang="zh-CN" altLang="en-US" dirty="0">
              <a:latin typeface="华文楷体" panose="02010600040101010101" pitchFamily="2" charset="-122"/>
              <a:ea typeface="华文楷体" panose="02010600040101010101" pitchFamily="2" charset="-122"/>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392097" y="2531066"/>
            <a:ext cx="9428508" cy="3613496"/>
          </a:xfrm>
          <a:prstGeom prst="rect">
            <a:avLst/>
          </a:prstGeom>
          <a:noFill/>
          <a:ln>
            <a:noFill/>
          </a:ln>
        </p:spPr>
      </p:pic>
      <p:sp>
        <p:nvSpPr>
          <p:cNvPr id="2" name="文本框 1"/>
          <p:cNvSpPr txBox="1"/>
          <p:nvPr/>
        </p:nvSpPr>
        <p:spPr>
          <a:xfrm>
            <a:off x="397565" y="1507784"/>
            <a:ext cx="10754139" cy="523220"/>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删除</a:t>
            </a:r>
            <a:r>
              <a:rPr lang="en-US" altLang="zh-CN" sz="2800" dirty="0">
                <a:latin typeface="华文楷体" panose="02010600040101010101" pitchFamily="2" charset="-122"/>
                <a:ea typeface="华文楷体" panose="02010600040101010101" pitchFamily="2" charset="-122"/>
              </a:rPr>
              <a:t>92</a:t>
            </a:r>
            <a:r>
              <a:rPr lang="zh-CN" altLang="en-US" sz="2800" dirty="0">
                <a:latin typeface="华文楷体" panose="02010600040101010101" pitchFamily="2" charset="-122"/>
                <a:ea typeface="华文楷体" panose="02010600040101010101" pitchFamily="2" charset="-122"/>
              </a:rPr>
              <a:t>后</a:t>
            </a:r>
          </a:p>
        </p:txBody>
      </p:sp>
    </p:spTree>
    <p:extLst>
      <p:ext uri="{BB962C8B-B14F-4D97-AF65-F5344CB8AC3E}">
        <p14:creationId xmlns:p14="http://schemas.microsoft.com/office/powerpoint/2010/main" val="2023569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顺序查找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折半查找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插值查找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分块查找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37903718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727587" y="3676442"/>
            <a:ext cx="8040343" cy="2823749"/>
          </a:xfrm>
          <a:prstGeom prst="rect">
            <a:avLst/>
          </a:prstGeom>
          <a:noFill/>
          <a:ln>
            <a:noFill/>
          </a:ln>
        </p:spPr>
      </p:pic>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18051" y="1356595"/>
                <a:ext cx="10754139" cy="2677656"/>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如果所在结点中原本关键字个数</a:t>
                </a:r>
                <a:r>
                  <a:rPr lang="zh-CN" altLang="zh-CN" sz="2800" dirty="0">
                    <a:highlight>
                      <a:srgbClr val="FFFF00"/>
                    </a:highlight>
                    <a:latin typeface="华文楷体" panose="02010600040101010101" pitchFamily="2" charset="-122"/>
                    <a:ea typeface="华文楷体" panose="02010600040101010101" pitchFamily="2" charset="-122"/>
                  </a:rPr>
                  <a:t>等于</a:t>
                </a:r>
                <a14:m>
                  <m:oMath xmlns:m="http://schemas.openxmlformats.org/officeDocument/2006/math">
                    <m:d>
                      <m:dPr>
                        <m:begChr m:val="⌈"/>
                        <m:endChr m:val="⌉"/>
                        <m:ctrlPr>
                          <a:rPr lang="zh-CN" altLang="zh-CN" sz="2800" i="1">
                            <a:highlight>
                              <a:srgbClr val="FFFF00"/>
                            </a:highlight>
                            <a:latin typeface="Cambria Math" panose="02040503050406030204" pitchFamily="18" charset="0"/>
                          </a:rPr>
                        </m:ctrlPr>
                      </m:dPr>
                      <m:e>
                        <m:r>
                          <a:rPr lang="en-US" altLang="zh-CN" sz="2800">
                            <a:highlight>
                              <a:srgbClr val="FFFF00"/>
                            </a:highlight>
                            <a:latin typeface="Cambria Math" panose="02040503050406030204" pitchFamily="18" charset="0"/>
                          </a:rPr>
                          <m:t>𝑀</m:t>
                        </m:r>
                        <m:r>
                          <a:rPr lang="en-US" altLang="zh-CN" sz="2800">
                            <a:highlight>
                              <a:srgbClr val="FFFF00"/>
                            </a:highlight>
                            <a:latin typeface="Cambria Math" panose="02040503050406030204" pitchFamily="18" charset="0"/>
                          </a:rPr>
                          <m:t>/2</m:t>
                        </m:r>
                      </m:e>
                    </m:d>
                  </m:oMath>
                </a14:m>
                <a:r>
                  <a:rPr lang="en-US" altLang="zh-CN" sz="2800" dirty="0">
                    <a:highlight>
                      <a:srgbClr val="FFFF00"/>
                    </a:highlight>
                    <a:latin typeface="华文楷体" panose="02010600040101010101" pitchFamily="2" charset="-122"/>
                    <a:ea typeface="华文楷体" panose="02010600040101010101" pitchFamily="2" charset="-122"/>
                  </a:rPr>
                  <a:t>-1</a:t>
                </a:r>
                <a:r>
                  <a:rPr lang="zh-CN" altLang="zh-CN" sz="2800" dirty="0">
                    <a:highlight>
                      <a:srgbClr val="FFFF00"/>
                    </a:highlight>
                    <a:latin typeface="华文楷体" panose="02010600040101010101" pitchFamily="2" charset="-122"/>
                    <a:ea typeface="华文楷体" panose="02010600040101010101" pitchFamily="2" charset="-122"/>
                  </a:rPr>
                  <a:t>，且左、右兄弟结点中有孩子个数非最小值</a:t>
                </a:r>
                <a:r>
                  <a:rPr lang="en-US" altLang="zh-CN" sz="2800" dirty="0">
                    <a:highlight>
                      <a:srgbClr val="FFFF00"/>
                    </a:highlight>
                    <a:latin typeface="华文楷体" panose="02010600040101010101" pitchFamily="2" charset="-122"/>
                    <a:ea typeface="华文楷体" panose="02010600040101010101" pitchFamily="2" charset="-122"/>
                  </a:rPr>
                  <a:t>:</a:t>
                </a:r>
              </a:p>
              <a:p>
                <a:r>
                  <a:rPr lang="zh-CN" altLang="zh-CN" sz="2800" dirty="0">
                    <a:latin typeface="华文楷体" panose="02010600040101010101" pitchFamily="2" charset="-122"/>
                    <a:ea typeface="华文楷体" panose="02010600040101010101" pitchFamily="2" charset="-122"/>
                  </a:rPr>
                  <a:t>从关键字个数非下限的兄弟处借过来一个。如果从左边兄弟结点处借，借最大关键字；如果从右边兄弟结点处借，借最小值。借来的关键字和父结点的一个关键字交换，将换来的父结点关键字追加到删除关键字的结点中。</a:t>
                </a:r>
                <a:r>
                  <a:rPr lang="zh-CN" altLang="en-US" sz="2800" dirty="0">
                    <a:latin typeface="华文楷体" panose="02010600040101010101" pitchFamily="2" charset="-122"/>
                    <a:ea typeface="华文楷体" panose="02010600040101010101" pitchFamily="2" charset="-122"/>
                  </a:rPr>
                  <a:t>如删</a:t>
                </a:r>
                <a:r>
                  <a:rPr lang="en-US" altLang="zh-CN" sz="2800" dirty="0">
                    <a:latin typeface="华文楷体" panose="02010600040101010101" pitchFamily="2" charset="-122"/>
                    <a:ea typeface="华文楷体" panose="02010600040101010101" pitchFamily="2" charset="-122"/>
                  </a:rPr>
                  <a:t>20</a:t>
                </a:r>
                <a:r>
                  <a:rPr lang="zh-CN" altLang="en-US" sz="2800" dirty="0">
                    <a:latin typeface="华文楷体" panose="02010600040101010101" pitchFamily="2" charset="-122"/>
                    <a:ea typeface="华文楷体" panose="02010600040101010101" pitchFamily="2" charset="-122"/>
                  </a:rPr>
                  <a:t>后</a:t>
                </a:r>
              </a:p>
            </p:txBody>
          </p:sp>
        </mc:Choice>
        <mc:Fallback xmlns="">
          <p:sp>
            <p:nvSpPr>
              <p:cNvPr id="2" name="文本框 1"/>
              <p:cNvSpPr txBox="1">
                <a:spLocks noRot="1" noChangeAspect="1" noMove="1" noResize="1" noEditPoints="1" noAdjustHandles="1" noChangeArrowheads="1" noChangeShapeType="1" noTextEdit="1"/>
              </p:cNvSpPr>
              <p:nvPr/>
            </p:nvSpPr>
            <p:spPr>
              <a:xfrm>
                <a:off x="318051" y="1356595"/>
                <a:ext cx="10754139" cy="2677656"/>
              </a:xfrm>
              <a:prstGeom prst="rect">
                <a:avLst/>
              </a:prstGeom>
              <a:blipFill>
                <a:blip r:embed="rId4"/>
                <a:stretch>
                  <a:fillRect l="-1134" t="-2506" b="-54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2127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97565" y="1507784"/>
                <a:ext cx="11549270" cy="1815882"/>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如果所在结点中原本关键字个数等于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oMath>
                </a14:m>
                <a:r>
                  <a:rPr lang="en-US" altLang="zh-CN" sz="2800" dirty="0">
                    <a:latin typeface="华文楷体" panose="02010600040101010101" pitchFamily="2" charset="-122"/>
                    <a:ea typeface="华文楷体" panose="02010600040101010101" pitchFamily="2" charset="-122"/>
                  </a:rPr>
                  <a:t>-1</a:t>
                </a:r>
                <a:r>
                  <a:rPr lang="zh-CN" altLang="zh-CN" sz="2800" dirty="0">
                    <a:latin typeface="华文楷体" panose="02010600040101010101" pitchFamily="2" charset="-122"/>
                    <a:ea typeface="华文楷体" panose="02010600040101010101" pitchFamily="2" charset="-122"/>
                  </a:rPr>
                  <a:t>，且左、右兄弟结点孩子个数均为最小值：删除关键字的结点和左兄弟或者右兄弟结点合并，将父结点中介于两个合并孩子间的关键字下移加入合并结点。如果父结点中关键字下移后，关键字个数少于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r>
                      <a:rPr lang="zh-CN" altLang="en-US" sz="2800">
                        <a:latin typeface="Cambria Math" panose="02040503050406030204" pitchFamily="18" charset="0"/>
                      </a:rPr>
                      <m:t>−</m:t>
                    </m:r>
                    <m:r>
                      <a:rPr lang="en-US" altLang="zh-CN" sz="2800">
                        <a:latin typeface="Cambria Math" panose="02040503050406030204" pitchFamily="18" charset="0"/>
                      </a:rPr>
                      <m:t>1</m:t>
                    </m:r>
                  </m:oMath>
                </a14:m>
                <a:r>
                  <a:rPr lang="zh-CN" altLang="zh-CN" sz="2800" dirty="0">
                    <a:latin typeface="华文楷体" panose="02010600040101010101" pitchFamily="2" charset="-122"/>
                    <a:ea typeface="华文楷体" panose="02010600040101010101" pitchFamily="2" charset="-122"/>
                  </a:rPr>
                  <a:t>个，调整继续上移。</a:t>
                </a:r>
                <a:r>
                  <a:rPr lang="zh-CN" altLang="en-US" sz="2800" dirty="0">
                    <a:latin typeface="华文楷体" panose="02010600040101010101" pitchFamily="2" charset="-122"/>
                    <a:ea typeface="华文楷体" panose="02010600040101010101" pitchFamily="2" charset="-122"/>
                  </a:rPr>
                  <a:t>如删</a:t>
                </a:r>
                <a:r>
                  <a:rPr lang="en-US" altLang="zh-CN" sz="2800" dirty="0">
                    <a:latin typeface="华文楷体" panose="02010600040101010101" pitchFamily="2" charset="-122"/>
                    <a:ea typeface="华文楷体" panose="02010600040101010101" pitchFamily="2" charset="-122"/>
                  </a:rPr>
                  <a:t>18</a:t>
                </a:r>
                <a:r>
                  <a:rPr lang="zh-CN" altLang="en-US" sz="2800" dirty="0">
                    <a:latin typeface="华文楷体" panose="02010600040101010101" pitchFamily="2" charset="-122"/>
                    <a:ea typeface="华文楷体" panose="02010600040101010101" pitchFamily="2" charset="-122"/>
                  </a:rPr>
                  <a:t>后</a:t>
                </a:r>
              </a:p>
            </p:txBody>
          </p:sp>
        </mc:Choice>
        <mc:Fallback xmlns="">
          <p:sp>
            <p:nvSpPr>
              <p:cNvPr id="2" name="文本框 1"/>
              <p:cNvSpPr txBox="1">
                <a:spLocks noRot="1" noChangeAspect="1" noMove="1" noResize="1" noEditPoints="1" noAdjustHandles="1" noChangeArrowheads="1" noChangeShapeType="1" noTextEdit="1"/>
              </p:cNvSpPr>
              <p:nvPr/>
            </p:nvSpPr>
            <p:spPr>
              <a:xfrm>
                <a:off x="397565" y="1507784"/>
                <a:ext cx="11549270" cy="1815882"/>
              </a:xfrm>
              <a:prstGeom prst="rect">
                <a:avLst/>
              </a:prstGeom>
              <a:blipFill>
                <a:blip r:embed="rId3"/>
                <a:stretch>
                  <a:fillRect l="-1055" t="-3356" b="-8389"/>
                </a:stretch>
              </a:blipFill>
            </p:spPr>
            <p:txBody>
              <a:bodyPr/>
              <a:lstStyle/>
              <a:p>
                <a:r>
                  <a:rPr lang="zh-CN" altLang="en-US">
                    <a:noFill/>
                  </a:rPr>
                  <a:t> </a:t>
                </a:r>
              </a:p>
            </p:txBody>
          </p:sp>
        </mc:Fallback>
      </mc:AlternateContent>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1658593" y="3323666"/>
            <a:ext cx="8459442" cy="3335551"/>
          </a:xfrm>
          <a:prstGeom prst="rect">
            <a:avLst/>
          </a:prstGeom>
          <a:noFill/>
          <a:ln>
            <a:noFill/>
          </a:ln>
        </p:spPr>
      </p:pic>
    </p:spTree>
    <p:extLst>
      <p:ext uri="{BB962C8B-B14F-4D97-AF65-F5344CB8AC3E}">
        <p14:creationId xmlns:p14="http://schemas.microsoft.com/office/powerpoint/2010/main" val="31593328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97565" y="1507784"/>
                <a:ext cx="11549270" cy="1815882"/>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如果所在结点中原本关键字个数等于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oMath>
                </a14:m>
                <a:r>
                  <a:rPr lang="zh-CN" altLang="zh-CN" sz="2800" dirty="0">
                    <a:latin typeface="华文楷体" panose="02010600040101010101" pitchFamily="2" charset="-122"/>
                    <a:ea typeface="华文楷体" panose="02010600040101010101" pitchFamily="2" charset="-122"/>
                  </a:rPr>
                  <a:t>，且左、右兄弟结点孩子个数均为最小值：删除关键字的结点和左兄弟或者右兄弟结点合并，将父结点中介于两个合并孩子间的关键字下移加入合并结点。如果父结点中关键字下移后，关键字个数少于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r>
                      <a:rPr lang="zh-CN" altLang="en-US" sz="2800">
                        <a:latin typeface="Cambria Math" panose="02040503050406030204" pitchFamily="18" charset="0"/>
                      </a:rPr>
                      <m:t>−</m:t>
                    </m:r>
                    <m:r>
                      <a:rPr lang="en-US" altLang="zh-CN" sz="2800">
                        <a:latin typeface="Cambria Math" panose="02040503050406030204" pitchFamily="18" charset="0"/>
                      </a:rPr>
                      <m:t>1</m:t>
                    </m:r>
                  </m:oMath>
                </a14:m>
                <a:r>
                  <a:rPr lang="zh-CN" altLang="zh-CN" sz="2800" dirty="0">
                    <a:latin typeface="华文楷体" panose="02010600040101010101" pitchFamily="2" charset="-122"/>
                    <a:ea typeface="华文楷体" panose="02010600040101010101" pitchFamily="2" charset="-122"/>
                  </a:rPr>
                  <a:t>个，调整继续上移。</a:t>
                </a:r>
                <a:r>
                  <a:rPr lang="zh-CN" altLang="en-US" sz="2800" dirty="0">
                    <a:latin typeface="华文楷体" panose="02010600040101010101" pitchFamily="2" charset="-122"/>
                    <a:ea typeface="华文楷体" panose="02010600040101010101" pitchFamily="2" charset="-122"/>
                  </a:rPr>
                  <a:t>如删</a:t>
                </a:r>
                <a:r>
                  <a:rPr lang="en-US" altLang="zh-CN" sz="2800" dirty="0">
                    <a:latin typeface="华文楷体" panose="02010600040101010101" pitchFamily="2" charset="-122"/>
                    <a:ea typeface="华文楷体" panose="02010600040101010101" pitchFamily="2" charset="-122"/>
                  </a:rPr>
                  <a:t>18</a:t>
                </a:r>
                <a:r>
                  <a:rPr lang="zh-CN" altLang="en-US" sz="2800" dirty="0">
                    <a:latin typeface="华文楷体" panose="02010600040101010101" pitchFamily="2" charset="-122"/>
                    <a:ea typeface="华文楷体" panose="02010600040101010101" pitchFamily="2" charset="-122"/>
                  </a:rPr>
                  <a:t>后</a:t>
                </a:r>
              </a:p>
            </p:txBody>
          </p:sp>
        </mc:Choice>
        <mc:Fallback xmlns="">
          <p:sp>
            <p:nvSpPr>
              <p:cNvPr id="2" name="文本框 1"/>
              <p:cNvSpPr txBox="1">
                <a:spLocks noRot="1" noChangeAspect="1" noMove="1" noResize="1" noEditPoints="1" noAdjustHandles="1" noChangeArrowheads="1" noChangeShapeType="1" noTextEdit="1"/>
              </p:cNvSpPr>
              <p:nvPr/>
            </p:nvSpPr>
            <p:spPr>
              <a:xfrm>
                <a:off x="397565" y="1507784"/>
                <a:ext cx="11549270" cy="1815882"/>
              </a:xfrm>
              <a:prstGeom prst="rect">
                <a:avLst/>
              </a:prstGeom>
              <a:blipFill>
                <a:blip r:embed="rId3"/>
                <a:stretch>
                  <a:fillRect l="-1055" t="-3356" b="-8389"/>
                </a:stretch>
              </a:blipFill>
            </p:spPr>
            <p:txBody>
              <a:bodyPr/>
              <a:lstStyle/>
              <a:p>
                <a:r>
                  <a:rPr lang="zh-CN" altLang="en-US">
                    <a:noFill/>
                  </a:rPr>
                  <a:t> </a:t>
                </a:r>
              </a:p>
            </p:txBody>
          </p:sp>
        </mc:Fallback>
      </mc:AlternateContent>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2691848" y="3323666"/>
            <a:ext cx="7596809" cy="3030195"/>
          </a:xfrm>
          <a:prstGeom prst="rect">
            <a:avLst/>
          </a:prstGeom>
          <a:noFill/>
          <a:ln>
            <a:noFill/>
          </a:ln>
        </p:spPr>
      </p:pic>
    </p:spTree>
    <p:extLst>
      <p:ext uri="{BB962C8B-B14F-4D97-AF65-F5344CB8AC3E}">
        <p14:creationId xmlns:p14="http://schemas.microsoft.com/office/powerpoint/2010/main" val="9822059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97565" y="695739"/>
            <a:ext cx="10913166" cy="812045"/>
          </a:xfrm>
        </p:spPr>
        <p:txBody>
          <a:bodyPr>
            <a:normAutofit/>
          </a:bodyPr>
          <a:lstStyle/>
          <a:p>
            <a:pPr marL="838200" lvl="0" indent="-838200">
              <a:defRPr/>
            </a:pPr>
            <a:r>
              <a:rPr lang="en-US" altLang="zh-CN" dirty="0"/>
              <a:t>2.</a:t>
            </a:r>
            <a:r>
              <a:rPr lang="zh-CN" altLang="zh-CN" dirty="0">
                <a:latin typeface="华文楷体" panose="02010600040101010101" pitchFamily="2" charset="-122"/>
                <a:ea typeface="华文楷体" panose="02010600040101010101" pitchFamily="2" charset="-122"/>
              </a:rPr>
              <a:t>待删的关键字在中间层，下层仍为非叶子结点层。</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97565" y="1507784"/>
            <a:ext cx="11390244" cy="1384995"/>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在</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树中找到待删关键字，顺关键字左侧</a:t>
            </a:r>
            <a:r>
              <a:rPr lang="zh-CN" altLang="en-US" sz="2800" dirty="0">
                <a:latin typeface="华文楷体" panose="02010600040101010101" pitchFamily="2" charset="-122"/>
                <a:ea typeface="华文楷体" panose="02010600040101010101" pitchFamily="2" charset="-122"/>
              </a:rPr>
              <a:t>子树中</a:t>
            </a:r>
            <a:r>
              <a:rPr lang="zh-CN" altLang="zh-CN" sz="2800" dirty="0">
                <a:latin typeface="华文楷体" panose="02010600040101010101" pitchFamily="2" charset="-122"/>
                <a:ea typeface="华文楷体" panose="02010600040101010101" pitchFamily="2" charset="-122"/>
              </a:rPr>
              <a:t>找到最大关键字或者顺着关键字右侧</a:t>
            </a:r>
            <a:r>
              <a:rPr lang="zh-CN" altLang="en-US" sz="2800" dirty="0">
                <a:latin typeface="华文楷体" panose="02010600040101010101" pitchFamily="2" charset="-122"/>
                <a:ea typeface="华文楷体" panose="02010600040101010101" pitchFamily="2" charset="-122"/>
              </a:rPr>
              <a:t>子树中</a:t>
            </a:r>
            <a:r>
              <a:rPr lang="zh-CN" altLang="zh-CN" sz="2800" dirty="0">
                <a:latin typeface="华文楷体" panose="02010600040101010101" pitchFamily="2" charset="-122"/>
                <a:ea typeface="华文楷体" panose="02010600040101010101" pitchFamily="2" charset="-122"/>
              </a:rPr>
              <a:t>找到最小关键字</a:t>
            </a:r>
            <a:r>
              <a:rPr lang="zh-CN" altLang="en-US" sz="2800" dirty="0">
                <a:latin typeface="华文楷体" panose="02010600040101010101" pitchFamily="2" charset="-122"/>
                <a:ea typeface="华文楷体" panose="02010600040101010101" pitchFamily="2" charset="-122"/>
              </a:rPr>
              <a:t>作为替身</a:t>
            </a:r>
            <a:r>
              <a:rPr lang="zh-CN" altLang="zh-CN" sz="2800" dirty="0">
                <a:latin typeface="华文楷体" panose="02010600040101010101" pitchFamily="2" charset="-122"/>
                <a:ea typeface="华文楷体" panose="02010600040101010101" pitchFamily="2" charset="-122"/>
              </a:rPr>
              <a:t>替代之，</a:t>
            </a:r>
            <a:r>
              <a:rPr lang="zh-CN" altLang="en-US" sz="2800" dirty="0">
                <a:latin typeface="华文楷体" panose="02010600040101010101" pitchFamily="2" charset="-122"/>
                <a:ea typeface="华文楷体" panose="02010600040101010101" pitchFamily="2" charset="-122"/>
              </a:rPr>
              <a:t>显然替身都在</a:t>
            </a:r>
            <a:r>
              <a:rPr lang="zh-CN" altLang="zh-CN" sz="2800" dirty="0">
                <a:latin typeface="华文楷体" panose="02010600040101010101" pitchFamily="2" charset="-122"/>
                <a:ea typeface="华文楷体" panose="02010600040101010101" pitchFamily="2" charset="-122"/>
              </a:rPr>
              <a:t>最后一层非叶子结点</a:t>
            </a:r>
            <a:r>
              <a:rPr lang="zh-CN" altLang="en-US" sz="2800" dirty="0">
                <a:latin typeface="华文楷体" panose="02010600040101010101" pitchFamily="2" charset="-122"/>
                <a:ea typeface="华文楷体" panose="02010600040101010101" pitchFamily="2" charset="-122"/>
              </a:rPr>
              <a:t>中，</a:t>
            </a:r>
            <a:r>
              <a:rPr lang="zh-CN" altLang="zh-CN" sz="2800" dirty="0">
                <a:latin typeface="华文楷体" panose="02010600040101010101" pitchFamily="2" charset="-122"/>
                <a:ea typeface="华文楷体" panose="02010600040101010101" pitchFamily="2" charset="-122"/>
              </a:rPr>
              <a:t>删除变为情况</a:t>
            </a:r>
            <a:r>
              <a:rPr lang="en-US" altLang="zh-CN" sz="2800" dirty="0">
                <a:latin typeface="华文楷体" panose="02010600040101010101" pitchFamily="2" charset="-122"/>
                <a:ea typeface="华文楷体" panose="02010600040101010101" pitchFamily="2" charset="-122"/>
              </a:rPr>
              <a:t>1</a:t>
            </a:r>
            <a:r>
              <a:rPr lang="zh-CN" altLang="zh-CN" sz="2800" dirty="0">
                <a:latin typeface="华文楷体" panose="02010600040101010101" pitchFamily="2" charset="-122"/>
                <a:ea typeface="华文楷体" panose="02010600040101010101" pitchFamily="2" charset="-122"/>
              </a:rPr>
              <a:t>。</a:t>
            </a:r>
            <a:endParaRPr lang="zh-CN" altLang="en-US" sz="2800" dirty="0">
              <a:latin typeface="华文楷体" panose="02010600040101010101" pitchFamily="2" charset="-122"/>
              <a:ea typeface="华文楷体" panose="02010600040101010101" pitchFamily="2" charset="-122"/>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727199" y="2733753"/>
            <a:ext cx="8589618" cy="3885708"/>
          </a:xfrm>
          <a:prstGeom prst="rect">
            <a:avLst/>
          </a:prstGeom>
          <a:noFill/>
          <a:ln>
            <a:noFill/>
          </a:ln>
        </p:spPr>
      </p:pic>
    </p:spTree>
    <p:extLst>
      <p:ext uri="{BB962C8B-B14F-4D97-AF65-F5344CB8AC3E}">
        <p14:creationId xmlns:p14="http://schemas.microsoft.com/office/powerpoint/2010/main" val="19590398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97565" y="695739"/>
            <a:ext cx="10913166" cy="812045"/>
          </a:xfrm>
        </p:spPr>
        <p:txBody>
          <a:bodyPr>
            <a:normAutofit/>
          </a:bodyPr>
          <a:lstStyle/>
          <a:p>
            <a:pPr marL="838200" lvl="0" indent="-838200">
              <a:defRPr/>
            </a:pPr>
            <a:r>
              <a:rPr lang="en-US" altLang="zh-CN" dirty="0"/>
              <a:t>2.</a:t>
            </a:r>
            <a:r>
              <a:rPr lang="zh-CN" altLang="zh-CN" dirty="0">
                <a:latin typeface="华文楷体" panose="02010600040101010101" pitchFamily="2" charset="-122"/>
                <a:ea typeface="华文楷体" panose="02010600040101010101" pitchFamily="2" charset="-122"/>
              </a:rPr>
              <a:t>待删的关键字在中间层，下层仍为非叶子结点层。</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97565" y="1507784"/>
            <a:ext cx="11390244" cy="954107"/>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如删除关键字</a:t>
            </a:r>
            <a:r>
              <a:rPr lang="en-US" altLang="zh-CN" sz="2800" dirty="0">
                <a:latin typeface="华文楷体" panose="02010600040101010101" pitchFamily="2" charset="-122"/>
                <a:ea typeface="华文楷体" panose="02010600040101010101" pitchFamily="2" charset="-122"/>
              </a:rPr>
              <a:t>50</a:t>
            </a:r>
            <a:r>
              <a:rPr lang="zh-CN" altLang="en-US" sz="2800" dirty="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顺关键字</a:t>
            </a:r>
            <a:r>
              <a:rPr lang="en-US" altLang="zh-CN" sz="2800" dirty="0">
                <a:latin typeface="华文楷体" panose="02010600040101010101" pitchFamily="2" charset="-122"/>
                <a:ea typeface="华文楷体" panose="02010600040101010101" pitchFamily="2" charset="-122"/>
              </a:rPr>
              <a:t>50</a:t>
            </a:r>
            <a:r>
              <a:rPr lang="zh-CN" altLang="zh-CN" sz="2800" dirty="0">
                <a:latin typeface="华文楷体" panose="02010600040101010101" pitchFamily="2" charset="-122"/>
                <a:ea typeface="华文楷体" panose="02010600040101010101" pitchFamily="2" charset="-122"/>
              </a:rPr>
              <a:t>左侧</a:t>
            </a:r>
            <a:r>
              <a:rPr lang="zh-CN" altLang="en-US" sz="2800" dirty="0">
                <a:latin typeface="华文楷体" panose="02010600040101010101" pitchFamily="2" charset="-122"/>
                <a:ea typeface="华文楷体" panose="02010600040101010101" pitchFamily="2" charset="-122"/>
              </a:rPr>
              <a:t>子树中</a:t>
            </a:r>
            <a:r>
              <a:rPr lang="zh-CN" altLang="zh-CN" sz="2800" dirty="0">
                <a:latin typeface="华文楷体" panose="02010600040101010101" pitchFamily="2" charset="-122"/>
                <a:ea typeface="华文楷体" panose="02010600040101010101" pitchFamily="2" charset="-122"/>
              </a:rPr>
              <a:t>找到最大关键字</a:t>
            </a:r>
            <a:r>
              <a:rPr lang="en-US" altLang="zh-CN" sz="2800" dirty="0">
                <a:latin typeface="华文楷体" panose="02010600040101010101" pitchFamily="2" charset="-122"/>
                <a:ea typeface="华文楷体" panose="02010600040101010101" pitchFamily="2" charset="-122"/>
              </a:rPr>
              <a:t>35</a:t>
            </a:r>
            <a:r>
              <a:rPr lang="zh-CN" altLang="en-US" sz="2800" dirty="0">
                <a:latin typeface="华文楷体" panose="02010600040101010101" pitchFamily="2" charset="-122"/>
                <a:ea typeface="华文楷体" panose="02010600040101010101" pitchFamily="2" charset="-122"/>
              </a:rPr>
              <a:t>作为替身</a:t>
            </a:r>
            <a:r>
              <a:rPr lang="zh-CN" altLang="zh-CN" sz="2800" dirty="0">
                <a:latin typeface="华文楷体" panose="02010600040101010101" pitchFamily="2" charset="-122"/>
                <a:ea typeface="华文楷体" panose="02010600040101010101" pitchFamily="2" charset="-122"/>
              </a:rPr>
              <a:t>替代之，</a:t>
            </a:r>
            <a:r>
              <a:rPr lang="zh-CN" altLang="en-US" sz="2800" dirty="0">
                <a:latin typeface="华文楷体" panose="02010600040101010101" pitchFamily="2" charset="-122"/>
                <a:ea typeface="华文楷体" panose="02010600040101010101" pitchFamily="2" charset="-122"/>
              </a:rPr>
              <a:t>任务变为</a:t>
            </a:r>
            <a:r>
              <a:rPr lang="zh-CN" altLang="zh-CN" sz="2800" dirty="0">
                <a:latin typeface="华文楷体" panose="02010600040101010101" pitchFamily="2" charset="-122"/>
                <a:ea typeface="华文楷体" panose="02010600040101010101" pitchFamily="2" charset="-122"/>
              </a:rPr>
              <a:t>删除</a:t>
            </a:r>
            <a:r>
              <a:rPr lang="zh-CN" altLang="en-US" sz="2800" dirty="0">
                <a:latin typeface="华文楷体" panose="02010600040101010101" pitchFamily="2" charset="-122"/>
                <a:ea typeface="华文楷体" panose="02010600040101010101" pitchFamily="2" charset="-122"/>
              </a:rPr>
              <a:t>最后一层非叶子结点中的</a:t>
            </a:r>
            <a:r>
              <a:rPr lang="en-US" altLang="zh-CN" sz="2800" dirty="0">
                <a:latin typeface="华文楷体" panose="02010600040101010101" pitchFamily="2" charset="-122"/>
                <a:ea typeface="华文楷体" panose="02010600040101010101" pitchFamily="2" charset="-122"/>
              </a:rPr>
              <a:t>35</a:t>
            </a:r>
            <a:r>
              <a:rPr lang="zh-CN" altLang="en-US" sz="2800" dirty="0">
                <a:latin typeface="华文楷体" panose="02010600040101010101" pitchFamily="2" charset="-122"/>
                <a:ea typeface="华文楷体" panose="02010600040101010101" pitchFamily="2" charset="-122"/>
              </a:rPr>
              <a:t>，转为情况</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a:t>
            </a:r>
          </a:p>
        </p:txBody>
      </p:sp>
      <p:pic>
        <p:nvPicPr>
          <p:cNvPr id="4" name="图片 3"/>
          <p:cNvPicPr>
            <a:picLocks noChangeAspect="1"/>
          </p:cNvPicPr>
          <p:nvPr/>
        </p:nvPicPr>
        <p:blipFill>
          <a:blip r:embed="rId3"/>
          <a:stretch>
            <a:fillRect/>
          </a:stretch>
        </p:blipFill>
        <p:spPr>
          <a:xfrm>
            <a:off x="1088835" y="2319829"/>
            <a:ext cx="8843103" cy="4053547"/>
          </a:xfrm>
          <a:prstGeom prst="rect">
            <a:avLst/>
          </a:prstGeom>
        </p:spPr>
      </p:pic>
    </p:spTree>
    <p:extLst>
      <p:ext uri="{BB962C8B-B14F-4D97-AF65-F5344CB8AC3E}">
        <p14:creationId xmlns:p14="http://schemas.microsoft.com/office/powerpoint/2010/main" val="15462855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Autofit/>
          </a:bodyPr>
          <a:lstStyle/>
          <a:p>
            <a:pPr>
              <a:buFont typeface="Wingdings" panose="05000000000000000000" pitchFamily="2" charset="2"/>
              <a:buChar char="Ø"/>
            </a:pP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树是一棵多线索查找树，所有的数据关键字都挂在了树的非叶子结点中，每个关键字右侧字段（空心箭头）标明了其对应数据记录在原始数据文件中的具体地址，因此根据关键字和作为索引的</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树的帮助，就能非常方便地在数据文件中找到它。</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en-US" altLang="zh-CN" sz="2800" b="0" dirty="0">
                <a:latin typeface="华文楷体" panose="02010600040101010101" pitchFamily="2" charset="-122"/>
                <a:ea typeface="华文楷体" panose="02010600040101010101" pitchFamily="2" charset="-122"/>
              </a:rPr>
              <a:t>B</a:t>
            </a:r>
            <a:r>
              <a:rPr lang="zh-CN" altLang="en-US" sz="2800" b="0" dirty="0">
                <a:latin typeface="华文楷体" panose="02010600040101010101" pitchFamily="2" charset="-122"/>
                <a:ea typeface="华文楷体" panose="02010600040101010101" pitchFamily="2" charset="-122"/>
              </a:rPr>
              <a:t>树的</a:t>
            </a:r>
            <a:r>
              <a:rPr lang="zh-CN" altLang="zh-CN" sz="2800" b="0" dirty="0">
                <a:latin typeface="华文楷体" panose="02010600040101010101" pitchFamily="2" charset="-122"/>
                <a:ea typeface="华文楷体" panose="02010600040101010101" pitchFamily="2" charset="-122"/>
              </a:rPr>
              <a:t>缺点也是明显的，因每个关键字都在</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树上，造成</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树过于庞大；另外如果要按关键字大小顺序访问所有数据，</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树没有任何优势。</a:t>
            </a:r>
            <a:r>
              <a:rPr lang="zh-CN" altLang="en-US" sz="2800" b="0" dirty="0">
                <a:latin typeface="华文楷体" panose="02010600040101010101" pitchFamily="2" charset="-122"/>
                <a:ea typeface="华文楷体" panose="02010600040101010101" pitchFamily="2" charset="-122"/>
              </a:rPr>
              <a:t>为了解决这个问题，引入了</a:t>
            </a:r>
            <a:r>
              <a:rPr lang="en-US" altLang="zh-CN" sz="2800" b="0" dirty="0">
                <a:latin typeface="华文楷体" panose="02010600040101010101" pitchFamily="2" charset="-122"/>
                <a:ea typeface="华文楷体" panose="02010600040101010101" pitchFamily="2" charset="-122"/>
              </a:rPr>
              <a:t>B+</a:t>
            </a:r>
            <a:r>
              <a:rPr lang="zh-CN" altLang="en-US" sz="2800" b="0" dirty="0">
                <a:latin typeface="华文楷体" panose="02010600040101010101" pitchFamily="2" charset="-122"/>
                <a:ea typeface="华文楷体" panose="02010600040101010101" pitchFamily="2" charset="-122"/>
              </a:rPr>
              <a:t>树的概念。</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树的问题</a:t>
            </a:r>
          </a:p>
        </p:txBody>
      </p:sp>
    </p:spTree>
    <p:extLst>
      <p:ext uri="{BB962C8B-B14F-4D97-AF65-F5344CB8AC3E}">
        <p14:creationId xmlns:p14="http://schemas.microsoft.com/office/powerpoint/2010/main" val="28788718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en-US" altLang="zh-CN" sz="2800" dirty="0">
                <a:ea typeface="华文楷体" pitchFamily="2" charset="-122"/>
                <a:cs typeface="Times New Roman" panose="02020603050405020304" pitchFamily="18" charset="0"/>
              </a:rPr>
              <a:t>B</a:t>
            </a:r>
            <a:r>
              <a:rPr lang="zh-CN" altLang="en-US" sz="2800" dirty="0">
                <a:ea typeface="华文楷体" pitchFamily="2" charset="-122"/>
                <a:cs typeface="Times New Roman" panose="02020603050405020304" pitchFamily="18" charset="0"/>
              </a:rPr>
              <a:t>树</a:t>
            </a:r>
            <a:endParaRPr lang="en-US" altLang="zh-CN" sz="2800" dirty="0">
              <a:ea typeface="华文楷体" pitchFamily="2" charset="-122"/>
              <a:cs typeface="Times New Roman" panose="02020603050405020304" pitchFamily="18" charset="0"/>
            </a:endParaRPr>
          </a:p>
          <a:p>
            <a:pPr>
              <a:lnSpc>
                <a:spcPct val="115000"/>
              </a:lnSpc>
              <a:buFont typeface="Wingdings" panose="05000000000000000000" pitchFamily="2" charset="2"/>
              <a:buChar char="n"/>
              <a:defRPr/>
            </a:pPr>
            <a:r>
              <a:rPr lang="en-US" altLang="zh-CN" sz="2800" dirty="0">
                <a:solidFill>
                  <a:srgbClr val="FF0000"/>
                </a:solidFill>
                <a:ea typeface="华文楷体" pitchFamily="2" charset="-122"/>
                <a:cs typeface="Times New Roman" panose="02020603050405020304" pitchFamily="18" charset="0"/>
              </a:rPr>
              <a:t> B+</a:t>
            </a:r>
            <a:r>
              <a:rPr lang="zh-CN" altLang="en-US" sz="2800" dirty="0">
                <a:solidFill>
                  <a:srgbClr val="FF0000"/>
                </a:solidFill>
                <a:ea typeface="华文楷体" pitchFamily="2" charset="-122"/>
                <a:cs typeface="Times New Roman" panose="02020603050405020304" pitchFamily="18" charset="0"/>
              </a:rPr>
              <a:t>树</a:t>
            </a:r>
            <a:endParaRPr lang="en-US" altLang="zh-CN" sz="2800" dirty="0">
              <a:solidFill>
                <a:srgbClr val="FF0000"/>
              </a:solidFill>
              <a:ea typeface="华文楷体" pitchFamily="2" charset="-122"/>
              <a:cs typeface="Times New Roman" panose="02020603050405020304" pitchFamily="18" charset="0"/>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外部查找：</a:t>
            </a:r>
          </a:p>
        </p:txBody>
      </p:sp>
    </p:spTree>
    <p:extLst>
      <p:ext uri="{BB962C8B-B14F-4D97-AF65-F5344CB8AC3E}">
        <p14:creationId xmlns:p14="http://schemas.microsoft.com/office/powerpoint/2010/main" val="48013442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739824"/>
                <a:ext cx="11599298" cy="3050837"/>
              </a:xfrm>
            </p:spPr>
            <p:txBody>
              <a:bodyPr>
                <a:noAutofit/>
              </a:bodyPr>
              <a:lstStyle/>
              <a:p>
                <a:pPr marL="0" indent="0">
                  <a:buNone/>
                </a:pPr>
                <a:r>
                  <a:rPr lang="en-US" altLang="zh-CN" sz="2800" dirty="0">
                    <a:ea typeface="华文楷体" panose="02010600040101010101" pitchFamily="2" charset="-122"/>
                    <a:cs typeface="Times New Roman" panose="02020603050405020304" pitchFamily="18" charset="0"/>
                  </a:rPr>
                  <a:t>M</a:t>
                </a:r>
                <a:r>
                  <a:rPr lang="zh-CN" altLang="zh-CN" sz="2800" dirty="0">
                    <a:ea typeface="华文楷体" panose="02010600040101010101" pitchFamily="2" charset="-122"/>
                    <a:cs typeface="Times New Roman" panose="02020603050405020304" pitchFamily="18" charset="0"/>
                  </a:rPr>
                  <a:t>阶的</a:t>
                </a:r>
                <a:r>
                  <a:rPr lang="en-US" altLang="zh-CN" sz="2800" dirty="0">
                    <a:ea typeface="华文楷体" panose="02010600040101010101" pitchFamily="2" charset="-122"/>
                    <a:cs typeface="Times New Roman" panose="02020603050405020304" pitchFamily="18" charset="0"/>
                  </a:rPr>
                  <a:t>B+</a:t>
                </a:r>
                <a:r>
                  <a:rPr lang="zh-CN" altLang="zh-CN" sz="2800" dirty="0">
                    <a:ea typeface="华文楷体" panose="02010600040101010101" pitchFamily="2" charset="-122"/>
                    <a:cs typeface="Times New Roman" panose="02020603050405020304" pitchFamily="18" charset="0"/>
                  </a:rPr>
                  <a:t>树定义如下：</a:t>
                </a: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或者为空、或者只有一个根结点、或者除了根还有多个结点。</a:t>
                </a:r>
                <a:endParaRPr lang="zh-CN" altLang="en-US" sz="2800" b="0" dirty="0">
                  <a:ea typeface="华文楷体" panose="02010600040101010101" pitchFamily="2" charset="-122"/>
                  <a:cs typeface="Times New Roman" panose="02020603050405020304" pitchFamily="18" charset="0"/>
                </a:endParaRP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每个</a:t>
                </a:r>
                <a:r>
                  <a:rPr lang="zh-CN" altLang="en-US" sz="2800" b="0" dirty="0">
                    <a:ea typeface="华文楷体" panose="02010600040101010101" pitchFamily="2" charset="-122"/>
                    <a:cs typeface="Times New Roman" panose="02020603050405020304" pitchFamily="18" charset="0"/>
                  </a:rPr>
                  <a:t>非叶子</a:t>
                </a:r>
                <a:r>
                  <a:rPr lang="zh-CN" altLang="zh-CN" sz="2800" b="0" dirty="0">
                    <a:ea typeface="华文楷体" panose="02010600040101010101" pitchFamily="2" charset="-122"/>
                    <a:cs typeface="Times New Roman" panose="02020603050405020304" pitchFamily="18" charset="0"/>
                  </a:rPr>
                  <a:t>结点至多有</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个儿子。</a:t>
                </a: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除了根结点外，每个</a:t>
                </a:r>
                <a:r>
                  <a:rPr lang="zh-CN" altLang="en-US" sz="2800" b="0" dirty="0">
                    <a:ea typeface="华文楷体" panose="02010600040101010101" pitchFamily="2" charset="-122"/>
                    <a:cs typeface="Times New Roman" panose="02020603050405020304" pitchFamily="18" charset="0"/>
                  </a:rPr>
                  <a:t>非叶子</a:t>
                </a:r>
                <a:r>
                  <a:rPr lang="zh-CN" altLang="zh-CN" sz="2800" b="0" dirty="0">
                    <a:ea typeface="华文楷体" panose="02010600040101010101" pitchFamily="2" charset="-122"/>
                    <a:cs typeface="Times New Roman" panose="02020603050405020304" pitchFamily="18" charset="0"/>
                  </a:rPr>
                  <a:t>结点至少有</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i="1">
                            <a:latin typeface="Cambria Math" panose="02040503050406030204" pitchFamily="18" charset="0"/>
                          </a:rPr>
                          <m:t>𝑀</m:t>
                        </m:r>
                        <m:r>
                          <a:rPr lang="en-US" altLang="zh-CN" sz="2800" b="0" i="1">
                            <a:latin typeface="Cambria Math" panose="02040503050406030204" pitchFamily="18" charset="0"/>
                          </a:rPr>
                          <m:t>/2</m:t>
                        </m:r>
                      </m:e>
                    </m:d>
                  </m:oMath>
                </a14:m>
                <a:r>
                  <a:rPr lang="zh-CN" altLang="zh-CN" sz="2800" b="0" dirty="0">
                    <a:ea typeface="华文楷体" panose="02010600040101010101" pitchFamily="2" charset="-122"/>
                    <a:cs typeface="Times New Roman" panose="02020603050405020304" pitchFamily="18" charset="0"/>
                  </a:rPr>
                  <a:t>儿子。</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739824"/>
                <a:ext cx="11599298" cy="3050837"/>
              </a:xfrm>
              <a:blipFill>
                <a:blip r:embed="rId3"/>
                <a:stretch>
                  <a:fillRect l="-1051" t="-599"/>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a:t>
            </a:r>
          </a:p>
        </p:txBody>
      </p:sp>
    </p:spTree>
    <p:extLst>
      <p:ext uri="{BB962C8B-B14F-4D97-AF65-F5344CB8AC3E}">
        <p14:creationId xmlns:p14="http://schemas.microsoft.com/office/powerpoint/2010/main" val="27261578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401892"/>
                <a:ext cx="11599298" cy="5118177"/>
              </a:xfrm>
            </p:spPr>
            <p:txBody>
              <a:bodyPr>
                <a:noAutofit/>
              </a:bodyPr>
              <a:lstStyle/>
              <a:p>
                <a:pPr marL="514350" lvl="0" indent="-514350">
                  <a:buFont typeface="+mj-lt"/>
                  <a:buAutoNum type="arabicPeriod" startAt="4"/>
                </a:pPr>
                <a:r>
                  <a:rPr lang="zh-CN" altLang="zh-CN" sz="2800" b="0" dirty="0">
                    <a:ea typeface="华文楷体" panose="02010600040101010101" pitchFamily="2" charset="-122"/>
                    <a:cs typeface="Times New Roman" panose="02020603050405020304" pitchFamily="18" charset="0"/>
                  </a:rPr>
                  <a:t>非叶子结点结构如下：</a:t>
                </a:r>
              </a:p>
              <a:p>
                <a:pPr marL="0" indent="0">
                  <a:buNone/>
                </a:pPr>
                <a14:m>
                  <m:oMathPara xmlns:m="http://schemas.openxmlformats.org/officeDocument/2006/math">
                    <m:oMathParaPr>
                      <m:jc m:val="centerGroup"/>
                    </m:oMathParaPr>
                    <m:oMath xmlns:m="http://schemas.openxmlformats.org/officeDocument/2006/math">
                      <m:d>
                        <m:dPr>
                          <m:ctrlPr>
                            <a:rPr lang="zh-CN" altLang="zh-CN" sz="2800" b="0" i="1">
                              <a:latin typeface="Cambria Math" panose="02040503050406030204" pitchFamily="18" charset="0"/>
                            </a:rPr>
                          </m:ctrlPr>
                        </m:dPr>
                        <m:e>
                          <m:r>
                            <a:rPr lang="en-US" altLang="zh-CN" sz="2800" b="0" i="1">
                              <a:latin typeface="Cambria Math" panose="02040503050406030204" pitchFamily="18" charset="0"/>
                            </a:rPr>
                            <m:t>𝑛</m:t>
                          </m:r>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1</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1</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2</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2</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𝑛</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𝑛</m:t>
                              </m:r>
                            </m:sub>
                          </m:sSub>
                        </m:e>
                      </m:d>
                    </m:oMath>
                  </m:oMathPara>
                </a14:m>
                <a:endParaRPr lang="zh-CN" altLang="zh-CN" sz="2800" b="0" dirty="0">
                  <a:ea typeface="华文楷体" panose="02010600040101010101" pitchFamily="2" charset="-122"/>
                  <a:cs typeface="Times New Roman" panose="02020603050405020304" pitchFamily="18" charset="0"/>
                </a:endParaRPr>
              </a:p>
              <a:p>
                <a:pPr marL="514350" indent="0">
                  <a:buNone/>
                </a:pP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为关键字个数，</a:t>
                </a:r>
                <a14:m>
                  <m:oMath xmlns:m="http://schemas.openxmlformats.org/officeDocument/2006/math">
                    <m:sSub>
                      <m:sSubPr>
                        <m:ctrlPr>
                          <a:rPr lang="zh-CN" altLang="zh-CN" sz="2800" b="0" i="1">
                            <a:highlight>
                              <a:srgbClr val="FFFF00"/>
                            </a:highlight>
                            <a:latin typeface="Cambria Math" panose="02040503050406030204" pitchFamily="18" charset="0"/>
                          </a:rPr>
                        </m:ctrlPr>
                      </m:sSubPr>
                      <m:e>
                        <m:r>
                          <a:rPr lang="en-US" altLang="zh-CN" sz="2800" b="0" i="1">
                            <a:highlight>
                              <a:srgbClr val="FFFF00"/>
                            </a:highlight>
                            <a:latin typeface="Cambria Math" panose="02040503050406030204" pitchFamily="18" charset="0"/>
                          </a:rPr>
                          <m:t>𝐴</m:t>
                        </m:r>
                      </m:e>
                      <m:sub>
                        <m:r>
                          <a:rPr lang="en-US" altLang="zh-CN" sz="2800" b="0" i="1">
                            <a:highlight>
                              <a:srgbClr val="FFFF00"/>
                            </a:highlight>
                            <a:latin typeface="Cambria Math" panose="02040503050406030204" pitchFamily="18" charset="0"/>
                          </a:rPr>
                          <m:t>𝑖</m:t>
                        </m:r>
                      </m:sub>
                    </m:sSub>
                  </m:oMath>
                </a14:m>
                <a:r>
                  <a:rPr lang="zh-CN" altLang="zh-CN" sz="2800" b="0" dirty="0">
                    <a:highlight>
                      <a:srgbClr val="FFFF00"/>
                    </a:highlight>
                    <a:ea typeface="华文楷体" panose="02010600040101010101" pitchFamily="2" charset="-122"/>
                    <a:cs typeface="Times New Roman" panose="02020603050405020304" pitchFamily="18" charset="0"/>
                  </a:rPr>
                  <a:t>为关键字小于</a:t>
                </a:r>
                <a:r>
                  <a:rPr lang="zh-CN" altLang="en-US" sz="2800" b="0" dirty="0">
                    <a:highlight>
                      <a:srgbClr val="FFFF00"/>
                    </a:highlight>
                    <a:ea typeface="华文楷体" panose="02010600040101010101" pitchFamily="2" charset="-122"/>
                    <a:cs typeface="Times New Roman" panose="02020603050405020304" pitchFamily="18" charset="0"/>
                  </a:rPr>
                  <a:t>等于</a:t>
                </a:r>
                <a14:m>
                  <m:oMath xmlns:m="http://schemas.openxmlformats.org/officeDocument/2006/math">
                    <m:sSub>
                      <m:sSubPr>
                        <m:ctrlPr>
                          <a:rPr lang="zh-CN" altLang="zh-CN" sz="2800" b="0" i="1">
                            <a:highlight>
                              <a:srgbClr val="FFFF00"/>
                            </a:highlight>
                            <a:latin typeface="Cambria Math" panose="02040503050406030204" pitchFamily="18" charset="0"/>
                          </a:rPr>
                        </m:ctrlPr>
                      </m:sSubPr>
                      <m:e>
                        <m:r>
                          <a:rPr lang="en-US" altLang="zh-CN" sz="2800" b="0" i="1">
                            <a:highlight>
                              <a:srgbClr val="FFFF00"/>
                            </a:highlight>
                            <a:latin typeface="Cambria Math" panose="02040503050406030204" pitchFamily="18" charset="0"/>
                          </a:rPr>
                          <m:t>𝐾</m:t>
                        </m:r>
                      </m:e>
                      <m:sub>
                        <m:r>
                          <a:rPr lang="en-US" altLang="zh-CN" sz="2800" b="0" i="1">
                            <a:highlight>
                              <a:srgbClr val="FFFF00"/>
                            </a:highlight>
                            <a:latin typeface="Cambria Math" panose="02040503050406030204" pitchFamily="18" charset="0"/>
                          </a:rPr>
                          <m:t>𝑖</m:t>
                        </m:r>
                      </m:sub>
                    </m:sSub>
                  </m:oMath>
                </a14:m>
                <a:r>
                  <a:rPr lang="zh-CN" altLang="zh-CN" sz="2800" b="0" dirty="0">
                    <a:highlight>
                      <a:srgbClr val="FFFF00"/>
                    </a:highlight>
                    <a:ea typeface="华文楷体" panose="02010600040101010101" pitchFamily="2" charset="-122"/>
                    <a:cs typeface="Times New Roman" panose="02020603050405020304" pitchFamily="18" charset="0"/>
                  </a:rPr>
                  <a:t>的孩子结点地址。</a:t>
                </a:r>
              </a:p>
              <a:p>
                <a:pPr marL="514350" indent="0">
                  <a:buNone/>
                </a:pPr>
                <a:r>
                  <a:rPr lang="zh-CN" altLang="zh-CN" sz="2800" b="0" dirty="0">
                    <a:ea typeface="华文楷体" panose="02010600040101010101" pitchFamily="2" charset="-122"/>
                    <a:cs typeface="Times New Roman" panose="02020603050405020304" pitchFamily="18" charset="0"/>
                  </a:rPr>
                  <a:t>显然，</a:t>
                </a:r>
                <a14:m>
                  <m:oMath xmlns:m="http://schemas.openxmlformats.org/officeDocument/2006/math">
                    <m:r>
                      <a:rPr lang="zh-CN" altLang="zh-CN" sz="2800" b="0">
                        <a:latin typeface="Cambria Math" panose="02040503050406030204" pitchFamily="18" charset="0"/>
                      </a:rPr>
                      <m:t>有</m:t>
                    </m:r>
                    <m:r>
                      <m:rPr>
                        <m:sty m:val="p"/>
                      </m:rPr>
                      <a:rPr lang="en-US" altLang="zh-CN" sz="2800" b="0">
                        <a:latin typeface="Cambria Math" panose="02040503050406030204" pitchFamily="18" charset="0"/>
                      </a:rPr>
                      <m:t>k</m:t>
                    </m:r>
                    <m:r>
                      <a:rPr lang="zh-CN" altLang="zh-CN" sz="2800" b="0">
                        <a:latin typeface="Cambria Math" panose="02040503050406030204" pitchFamily="18" charset="0"/>
                      </a:rPr>
                      <m:t>个孩子的结点有</m:t>
                    </m:r>
                    <m:r>
                      <m:rPr>
                        <m:sty m:val="p"/>
                      </m:rPr>
                      <a:rPr lang="en-US" altLang="zh-CN" sz="2800" b="0">
                        <a:latin typeface="Cambria Math" panose="02040503050406030204" pitchFamily="18" charset="0"/>
                      </a:rPr>
                      <m:t>k</m:t>
                    </m:r>
                    <m:r>
                      <a:rPr lang="zh-CN" altLang="zh-CN" sz="2800" b="0">
                        <a:latin typeface="Cambria Math" panose="02040503050406030204" pitchFamily="18" charset="0"/>
                      </a:rPr>
                      <m:t>个关键字，</m:t>
                    </m:r>
                  </m:oMath>
                </a14:m>
                <a:r>
                  <a:rPr lang="zh-CN" altLang="zh-CN" sz="2800" b="0" dirty="0">
                    <a:ea typeface="华文楷体" panose="02010600040101010101" pitchFamily="2" charset="-122"/>
                    <a:cs typeface="Times New Roman" panose="02020603050405020304" pitchFamily="18" charset="0"/>
                  </a:rPr>
                  <a:t>非叶子结点并不包含所有数据的关键字。</a:t>
                </a:r>
              </a:p>
              <a:p>
                <a:pPr marL="514350" lvl="0" indent="-514350">
                  <a:buFont typeface="+mj-lt"/>
                  <a:buAutoNum type="arabicPeriod" startAt="5"/>
                </a:pPr>
                <a:r>
                  <a:rPr lang="zh-CN" altLang="zh-CN" sz="2800" b="0" dirty="0">
                    <a:ea typeface="华文楷体" panose="02010600040101010101" pitchFamily="2" charset="-122"/>
                    <a:cs typeface="Times New Roman" panose="02020603050405020304" pitchFamily="18" charset="0"/>
                  </a:rPr>
                  <a:t>叶子结点和中间结点不同，</a:t>
                </a:r>
                <a:r>
                  <a:rPr lang="zh-CN" altLang="en-US" sz="2800" b="0" dirty="0">
                    <a:ea typeface="华文楷体" panose="02010600040101010101" pitchFamily="2" charset="-122"/>
                    <a:cs typeface="Times New Roman" panose="02020603050405020304" pitchFamily="18" charset="0"/>
                  </a:rPr>
                  <a:t>叶子结点</a:t>
                </a:r>
                <a:r>
                  <a:rPr lang="zh-CN" altLang="zh-CN" sz="2800" b="0" dirty="0">
                    <a:ea typeface="华文楷体" panose="02010600040101010101" pitchFamily="2" charset="-122"/>
                    <a:cs typeface="Times New Roman" panose="02020603050405020304" pitchFamily="18" charset="0"/>
                  </a:rPr>
                  <a:t>存储了</a:t>
                </a:r>
                <a:r>
                  <a:rPr lang="zh-CN" altLang="en-US" sz="2800" b="0" dirty="0">
                    <a:ea typeface="华文楷体" panose="02010600040101010101" pitchFamily="2" charset="-122"/>
                    <a:cs typeface="Times New Roman" panose="02020603050405020304" pitchFamily="18" charset="0"/>
                  </a:rPr>
                  <a:t>包含</a:t>
                </a:r>
                <a:r>
                  <a:rPr lang="zh-CN" altLang="zh-CN" sz="2800" b="0" dirty="0">
                    <a:ea typeface="华文楷体" panose="02010600040101010101" pitchFamily="2" charset="-122"/>
                    <a:cs typeface="Times New Roman" panose="02020603050405020304" pitchFamily="18" charset="0"/>
                  </a:rPr>
                  <a:t>关键字</a:t>
                </a:r>
                <a:r>
                  <a:rPr lang="zh-CN" altLang="en-US" sz="2800" b="0" dirty="0">
                    <a:ea typeface="华文楷体" panose="02010600040101010101" pitchFamily="2" charset="-122"/>
                    <a:cs typeface="Times New Roman" panose="02020603050405020304" pitchFamily="18" charset="0"/>
                  </a:rPr>
                  <a:t>在内的整个数据记录且</a:t>
                </a:r>
                <a:r>
                  <a:rPr lang="zh-CN" altLang="zh-CN" sz="2800" b="0" dirty="0">
                    <a:ea typeface="华文楷体" panose="02010600040101010101" pitchFamily="2" charset="-122"/>
                    <a:cs typeface="Times New Roman" panose="02020603050405020304" pitchFamily="18" charset="0"/>
                  </a:rPr>
                  <a:t>包含了全部关键字信息</a:t>
                </a:r>
                <a:r>
                  <a:rPr lang="zh-CN" altLang="en-US" sz="2800" b="0" dirty="0">
                    <a:ea typeface="华文楷体" panose="02010600040101010101" pitchFamily="2" charset="-122"/>
                    <a:cs typeface="Times New Roman" panose="02020603050405020304" pitchFamily="18" charset="0"/>
                  </a:rPr>
                  <a:t>，它的关键字个数最少</a:t>
                </a:r>
                <a14:m>
                  <m:oMath xmlns:m="http://schemas.openxmlformats.org/officeDocument/2006/math">
                    <m:d>
                      <m:dPr>
                        <m:begChr m:val="⌈"/>
                        <m:endChr m:val="⌉"/>
                        <m:ctrlPr>
                          <a:rPr lang="zh-CN" altLang="zh-CN" sz="2800" b="0" i="1">
                            <a:latin typeface="Cambria Math" panose="02040503050406030204" pitchFamily="18" charset="0"/>
                          </a:rPr>
                        </m:ctrlPr>
                      </m:dPr>
                      <m:e>
                        <m:r>
                          <m:rPr>
                            <m:sty m:val="p"/>
                          </m:rPr>
                          <a:rPr lang="en-US" altLang="zh-CN" sz="2800" b="0" i="1">
                            <a:latin typeface="Cambria Math" panose="02040503050406030204" pitchFamily="18" charset="0"/>
                          </a:rPr>
                          <m:t>L</m:t>
                        </m:r>
                        <m:r>
                          <a:rPr lang="en-US" altLang="zh-CN" sz="2800" b="0" i="1">
                            <a:latin typeface="Cambria Math" panose="02040503050406030204" pitchFamily="18" charset="0"/>
                          </a:rPr>
                          <m:t>/2</m:t>
                        </m:r>
                      </m:e>
                    </m:d>
                  </m:oMath>
                </a14:m>
                <a:r>
                  <a:rPr lang="zh-CN" altLang="en-US" sz="2800" b="0" dirty="0">
                    <a:ea typeface="华文楷体" panose="02010600040101010101" pitchFamily="2" charset="-122"/>
                    <a:cs typeface="Times New Roman" panose="02020603050405020304" pitchFamily="18" charset="0"/>
                  </a:rPr>
                  <a:t>个，最多</a:t>
                </a:r>
                <a:r>
                  <a:rPr lang="en-US" altLang="zh-CN" sz="2800" b="0" dirty="0">
                    <a:ea typeface="华文楷体" panose="02010600040101010101" pitchFamily="2" charset="-122"/>
                    <a:cs typeface="Times New Roman" panose="02020603050405020304" pitchFamily="18" charset="0"/>
                  </a:rPr>
                  <a:t>L</a:t>
                </a:r>
                <a:r>
                  <a:rPr lang="zh-CN" altLang="en-US" sz="2800" b="0" dirty="0">
                    <a:ea typeface="华文楷体" panose="02010600040101010101" pitchFamily="2" charset="-122"/>
                    <a:cs typeface="Times New Roman" panose="02020603050405020304" pitchFamily="18" charset="0"/>
                  </a:rPr>
                  <a:t>个</a:t>
                </a:r>
                <a:r>
                  <a:rPr lang="zh-CN" altLang="zh-CN" sz="2800" b="0" dirty="0">
                    <a:ea typeface="华文楷体" panose="02010600040101010101" pitchFamily="2" charset="-122"/>
                    <a:cs typeface="Times New Roman" panose="02020603050405020304" pitchFamily="18" charset="0"/>
                  </a:rPr>
                  <a:t>。</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401892"/>
                <a:ext cx="11599298" cy="5118177"/>
              </a:xfrm>
              <a:blipFill>
                <a:blip r:embed="rId3"/>
                <a:stretch>
                  <a:fillRect l="-946" t="-238"/>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a:t>
            </a:r>
          </a:p>
        </p:txBody>
      </p:sp>
    </p:spTree>
    <p:extLst>
      <p:ext uri="{BB962C8B-B14F-4D97-AF65-F5344CB8AC3E}">
        <p14:creationId xmlns:p14="http://schemas.microsoft.com/office/powerpoint/2010/main" val="9173289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阶</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树示例：</a:t>
            </a:r>
          </a:p>
        </p:txBody>
      </p:sp>
      <p:pic>
        <p:nvPicPr>
          <p:cNvPr id="2" name="图片 1"/>
          <p:cNvPicPr>
            <a:picLocks noChangeAspect="1"/>
          </p:cNvPicPr>
          <p:nvPr/>
        </p:nvPicPr>
        <p:blipFill>
          <a:blip r:embed="rId3"/>
          <a:stretch>
            <a:fillRect/>
          </a:stretch>
        </p:blipFill>
        <p:spPr>
          <a:xfrm>
            <a:off x="893072" y="1702283"/>
            <a:ext cx="10477293" cy="4831260"/>
          </a:xfrm>
          <a:prstGeom prst="rect">
            <a:avLst/>
          </a:prstGeom>
        </p:spPr>
      </p:pic>
    </p:spTree>
    <p:extLst>
      <p:ext uri="{BB962C8B-B14F-4D97-AF65-F5344CB8AC3E}">
        <p14:creationId xmlns:p14="http://schemas.microsoft.com/office/powerpoint/2010/main" val="1860492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插值查找</a:t>
            </a:r>
          </a:p>
        </p:txBody>
      </p:sp>
      <mc:AlternateContent xmlns:mc="http://schemas.openxmlformats.org/markup-compatibility/2006" xmlns:a14="http://schemas.microsoft.com/office/drawing/2010/main">
        <mc:Choice Requires="a14">
          <p:sp>
            <p:nvSpPr>
              <p:cNvPr id="4" name="文本框 3"/>
              <p:cNvSpPr txBox="1"/>
              <p:nvPr/>
            </p:nvSpPr>
            <p:spPr>
              <a:xfrm>
                <a:off x="341460" y="1607028"/>
                <a:ext cx="11704766" cy="4524315"/>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折半查找每次简单地找中间位置，插值查找是根据待查元素值和两个端点即最大最小元素值的距离来计算或估算下次查找的位置</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m:rPr>
                        <m:sty m:val="p"/>
                      </m:rPr>
                      <a:rPr lang="en-US" altLang="zh-CN" sz="3200">
                        <a:latin typeface="Cambria Math" panose="02040503050406030204" pitchFamily="18" charset="0"/>
                      </a:rPr>
                      <m:t>mid</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r>
                      <a:rPr lang="en-US" altLang="zh-CN" sz="3200">
                        <a:latin typeface="Cambria Math" panose="02040503050406030204" pitchFamily="18" charset="0"/>
                      </a:rPr>
                      <m:t>+</m:t>
                    </m:r>
                    <m:d>
                      <m:dPr>
                        <m:ctrlPr>
                          <a:rPr lang="zh-CN" altLang="zh-CN" sz="3200" i="1">
                            <a:latin typeface="Cambria Math" panose="02040503050406030204" pitchFamily="18" charset="0"/>
                          </a:rPr>
                        </m:ctrlPr>
                      </m:dPr>
                      <m:e>
                        <m:r>
                          <m:rPr>
                            <m:sty m:val="p"/>
                          </m:rPr>
                          <a:rPr lang="en-US" altLang="zh-CN" sz="3200">
                            <a:latin typeface="Cambria Math" panose="02040503050406030204" pitchFamily="18" charset="0"/>
                          </a:rPr>
                          <m:t>high</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e>
                    </m:d>
                    <m:r>
                      <a:rPr lang="en-US" altLang="zh-CN" sz="3200">
                        <a:latin typeface="Cambria Math" panose="02040503050406030204" pitchFamily="18" charset="0"/>
                      </a:rPr>
                      <m:t> ((</m:t>
                    </m:r>
                    <m:r>
                      <m:rPr>
                        <m:sty m:val="p"/>
                      </m:rPr>
                      <a:rPr lang="en-US" altLang="zh-CN" sz="3200">
                        <a:latin typeface="Cambria Math" panose="02040503050406030204" pitchFamily="18" charset="0"/>
                      </a:rPr>
                      <m:t>x</m:t>
                    </m:r>
                    <m:r>
                      <a:rPr lang="en-US" altLang="zh-CN" sz="3200">
                        <a:latin typeface="Cambria Math" panose="02040503050406030204" pitchFamily="18" charset="0"/>
                      </a:rPr>
                      <m:t>−</m:t>
                    </m:r>
                    <m:r>
                      <m:rPr>
                        <m:sty m:val="p"/>
                      </m:rPr>
                      <a:rPr lang="en-US" altLang="zh-CN" sz="3200">
                        <a:latin typeface="Cambria Math" panose="02040503050406030204" pitchFamily="18" charset="0"/>
                      </a:rPr>
                      <m:t>a</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r>
                      <a:rPr lang="en-US" altLang="zh-CN" sz="3200">
                        <a:latin typeface="Cambria Math" panose="02040503050406030204" pitchFamily="18" charset="0"/>
                      </a:rPr>
                      <m:t>])/(</m:t>
                    </m:r>
                    <m:r>
                      <m:rPr>
                        <m:sty m:val="p"/>
                      </m:rPr>
                      <a:rPr lang="en-US" altLang="zh-CN" sz="3200">
                        <a:latin typeface="Cambria Math" panose="02040503050406030204" pitchFamily="18" charset="0"/>
                      </a:rPr>
                      <m:t>a</m:t>
                    </m:r>
                    <m:d>
                      <m:dPr>
                        <m:begChr m:val="["/>
                        <m:endChr m:val="]"/>
                        <m:ctrlPr>
                          <a:rPr lang="zh-CN" altLang="zh-CN" sz="3200" i="1">
                            <a:latin typeface="Cambria Math" panose="02040503050406030204" pitchFamily="18" charset="0"/>
                          </a:rPr>
                        </m:ctrlPr>
                      </m:dPr>
                      <m:e>
                        <m:r>
                          <m:rPr>
                            <m:sty m:val="p"/>
                          </m:rPr>
                          <a:rPr lang="en-US" altLang="zh-CN" sz="3200">
                            <a:latin typeface="Cambria Math" panose="02040503050406030204" pitchFamily="18" charset="0"/>
                          </a:rPr>
                          <m:t>high</m:t>
                        </m:r>
                      </m:e>
                    </m:d>
                    <m:r>
                      <a:rPr lang="en-US" altLang="zh-CN" sz="3200">
                        <a:latin typeface="Cambria Math" panose="02040503050406030204" pitchFamily="18" charset="0"/>
                      </a:rPr>
                      <m:t>−</m:t>
                    </m:r>
                    <m:r>
                      <m:rPr>
                        <m:sty m:val="p"/>
                      </m:rPr>
                      <a:rPr lang="en-US" altLang="zh-CN" sz="3200">
                        <a:latin typeface="Cambria Math" panose="02040503050406030204" pitchFamily="18" charset="0"/>
                      </a:rPr>
                      <m:t>a</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r>
                      <a:rPr lang="en-US" altLang="zh-CN" sz="3200">
                        <a:latin typeface="Cambria Math" panose="02040503050406030204" pitchFamily="18" charset="0"/>
                      </a:rPr>
                      <m:t>]))</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。理想的插值查找的时间复杂度为</a:t>
                </a:r>
                <a14:m>
                  <m:oMath xmlns:m="http://schemas.openxmlformats.org/officeDocument/2006/math">
                    <m:r>
                      <m:rPr>
                        <m:sty m:val="p"/>
                      </m:rPr>
                      <a:rPr lang="en-US" altLang="zh-CN" sz="3200">
                        <a:latin typeface="Cambria Math" panose="02040503050406030204" pitchFamily="18" charset="0"/>
                      </a:rPr>
                      <m:t>O</m:t>
                    </m:r>
                    <m:r>
                      <a:rPr lang="en-US" altLang="zh-CN" sz="3200">
                        <a:latin typeface="Cambria Math" panose="02040503050406030204" pitchFamily="18" charset="0"/>
                      </a:rPr>
                      <m:t>(1)</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插值查找的条件是：不仅数据是有序的，而且这组数据值的分布是均匀的。比如一组值为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7</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9</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13</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17}</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，数组有序且分布非常均匀，查找</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只需要通过计算</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mid=0+(8-0)(11-1)/(17-1)= 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便可以得到</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的下标位置。</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41460" y="1607028"/>
                <a:ext cx="11704766" cy="4524315"/>
              </a:xfrm>
              <a:prstGeom prst="rect">
                <a:avLst/>
              </a:prstGeom>
              <a:blipFill>
                <a:blip r:embed="rId3"/>
                <a:stretch>
                  <a:fillRect l="-1302" t="-1887" r="-1979" b="-35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57278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2"/>
            <a:ext cx="11599298" cy="3587551"/>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找到情况，如找</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，第一层从根结点找，</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小于等于</a:t>
            </a:r>
            <a:r>
              <a:rPr lang="en-US" altLang="zh-CN" sz="2800" b="0" dirty="0">
                <a:latin typeface="华文楷体" panose="02010600040101010101" pitchFamily="2" charset="-122"/>
                <a:ea typeface="华文楷体" panose="02010600040101010101" pitchFamily="2" charset="-122"/>
              </a:rPr>
              <a:t>50</a:t>
            </a:r>
            <a:r>
              <a:rPr lang="zh-CN" altLang="zh-CN" sz="2800" b="0" dirty="0">
                <a:latin typeface="华文楷体" panose="02010600040101010101" pitchFamily="2" charset="-122"/>
                <a:ea typeface="华文楷体" panose="02010600040101010101" pitchFamily="2" charset="-122"/>
              </a:rPr>
              <a:t>，顺</a:t>
            </a:r>
            <a:r>
              <a:rPr lang="en-US" altLang="zh-CN" sz="2800" b="0" dirty="0">
                <a:latin typeface="华文楷体" panose="02010600040101010101" pitchFamily="2" charset="-122"/>
                <a:ea typeface="华文楷体" panose="02010600040101010101" pitchFamily="2" charset="-122"/>
              </a:rPr>
              <a:t>50</a:t>
            </a:r>
            <a:r>
              <a:rPr lang="zh-CN" altLang="zh-CN" sz="2800" b="0" dirty="0">
                <a:latin typeface="华文楷体" panose="02010600040101010101" pitchFamily="2" charset="-122"/>
                <a:ea typeface="华文楷体" panose="02010600040101010101" pitchFamily="2" charset="-122"/>
              </a:rPr>
              <a:t>右侧指针向下；第二层最左结点中，</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小于等于</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，顺</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右侧指针向下；第三层第</a:t>
            </a:r>
            <a:r>
              <a:rPr lang="en-US" altLang="zh-CN" sz="2800" b="0" dirty="0">
                <a:latin typeface="华文楷体" panose="02010600040101010101" pitchFamily="2" charset="-122"/>
                <a:ea typeface="华文楷体" panose="02010600040101010101" pitchFamily="2" charset="-122"/>
              </a:rPr>
              <a:t>2</a:t>
            </a:r>
            <a:r>
              <a:rPr lang="zh-CN" altLang="zh-CN" sz="2800" b="0" dirty="0">
                <a:latin typeface="华文楷体" panose="02010600040101010101" pitchFamily="2" charset="-122"/>
                <a:ea typeface="华文楷体" panose="02010600040101010101" pitchFamily="2" charset="-122"/>
              </a:rPr>
              <a:t>个结点中，</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小于等于</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，顺</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右侧指针向下，找到第</a:t>
            </a:r>
            <a:r>
              <a:rPr lang="en-US" altLang="zh-CN" sz="2800" b="0" dirty="0">
                <a:latin typeface="华文楷体" panose="02010600040101010101" pitchFamily="2" charset="-122"/>
                <a:ea typeface="华文楷体" panose="02010600040101010101" pitchFamily="2" charset="-122"/>
              </a:rPr>
              <a:t>5</a:t>
            </a:r>
            <a:r>
              <a:rPr lang="zh-CN" altLang="zh-CN" sz="2800" b="0" dirty="0">
                <a:latin typeface="华文楷体" panose="02010600040101010101" pitchFamily="2" charset="-122"/>
                <a:ea typeface="华文楷体" panose="02010600040101010101" pitchFamily="2" charset="-122"/>
              </a:rPr>
              <a:t>个叶子结点，在该叶子中找到</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，查找成功。</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找不到情况，如找</a:t>
            </a:r>
            <a:r>
              <a:rPr lang="en-US" altLang="zh-CN" sz="2800" b="0" dirty="0">
                <a:latin typeface="华文楷体" panose="02010600040101010101" pitchFamily="2" charset="-122"/>
                <a:ea typeface="华文楷体" panose="02010600040101010101" pitchFamily="2" charset="-122"/>
              </a:rPr>
              <a:t>33</a:t>
            </a:r>
            <a:r>
              <a:rPr lang="zh-CN" altLang="zh-CN" sz="2800" b="0" dirty="0">
                <a:latin typeface="华文楷体" panose="02010600040101010101" pitchFamily="2" charset="-122"/>
                <a:ea typeface="华文楷体" panose="02010600040101010101" pitchFamily="2" charset="-122"/>
              </a:rPr>
              <a:t>，同样顺以上过程找到第</a:t>
            </a:r>
            <a:r>
              <a:rPr lang="en-US" altLang="zh-CN" sz="2800" b="0" dirty="0">
                <a:latin typeface="华文楷体" panose="02010600040101010101" pitchFamily="2" charset="-122"/>
                <a:ea typeface="华文楷体" panose="02010600040101010101" pitchFamily="2" charset="-122"/>
              </a:rPr>
              <a:t>5</a:t>
            </a:r>
            <a:r>
              <a:rPr lang="zh-CN" altLang="zh-CN" sz="2800" b="0" dirty="0">
                <a:latin typeface="华文楷体" panose="02010600040101010101" pitchFamily="2" charset="-122"/>
                <a:ea typeface="华文楷体" panose="02010600040101010101" pitchFamily="2" charset="-122"/>
              </a:rPr>
              <a:t>个叶子结点，在该叶子中找不到</a:t>
            </a:r>
            <a:r>
              <a:rPr lang="en-US" altLang="zh-CN" sz="2800" b="0" dirty="0">
                <a:latin typeface="华文楷体" panose="02010600040101010101" pitchFamily="2" charset="-122"/>
                <a:ea typeface="华文楷体" panose="02010600040101010101" pitchFamily="2" charset="-122"/>
              </a:rPr>
              <a:t>33</a:t>
            </a:r>
            <a:r>
              <a:rPr lang="zh-CN" altLang="zh-CN" sz="2800" b="0" dirty="0">
                <a:latin typeface="华文楷体" panose="02010600040101010101" pitchFamily="2" charset="-122"/>
                <a:ea typeface="华文楷体" panose="02010600040101010101" pitchFamily="2" charset="-122"/>
              </a:rPr>
              <a:t>，查找失败。</a:t>
            </a:r>
          </a:p>
        </p:txBody>
      </p:sp>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树查找操作</a:t>
            </a:r>
          </a:p>
        </p:txBody>
      </p:sp>
    </p:spTree>
    <p:extLst>
      <p:ext uri="{BB962C8B-B14F-4D97-AF65-F5344CB8AC3E}">
        <p14:creationId xmlns:p14="http://schemas.microsoft.com/office/powerpoint/2010/main" val="23454170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2"/>
            <a:ext cx="11599298" cy="4770307"/>
          </a:xfrm>
        </p:spPr>
        <p:txBody>
          <a:bodyPr>
            <a:noAutofit/>
          </a:bodyPr>
          <a:lstStyle/>
          <a:p>
            <a:pPr marL="258763" indent="0">
              <a:buNone/>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树的插入和删除关键字的操作和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树类似：</a:t>
            </a:r>
            <a:endParaRPr lang="en-US" altLang="zh-CN" sz="2800" b="0" dirty="0">
              <a:ea typeface="华文楷体" panose="02010600040101010101" pitchFamily="2" charset="-122"/>
              <a:cs typeface="Times New Roman" panose="02020603050405020304" pitchFamily="18" charset="0"/>
            </a:endParaRPr>
          </a:p>
          <a:p>
            <a:pPr marL="258763" indent="0">
              <a:buNone/>
            </a:pPr>
            <a:r>
              <a:rPr lang="zh-CN" altLang="zh-CN" sz="2800" b="0" dirty="0">
                <a:ea typeface="华文楷体" panose="02010600040101010101" pitchFamily="2" charset="-122"/>
                <a:cs typeface="Times New Roman" panose="02020603050405020304" pitchFamily="18" charset="0"/>
              </a:rPr>
              <a:t>先查找，后进行插入、删除。</a:t>
            </a:r>
            <a:endParaRPr lang="en-US" altLang="zh-CN" sz="2800" b="0" dirty="0">
              <a:ea typeface="华文楷体" panose="02010600040101010101" pitchFamily="2" charset="-122"/>
              <a:cs typeface="Times New Roman" panose="02020603050405020304" pitchFamily="18" charset="0"/>
            </a:endParaRPr>
          </a:p>
          <a:p>
            <a:pPr marL="715963" indent="-45720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插入总在叶子结点上进行，在插入过程中也面临着结点分裂的可能</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715963" indent="-45720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在删除的过程中也面临着借用、合并的可能，各种情况的处理方式和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a:t>
            </a:r>
            <a:r>
              <a:rPr lang="zh-CN" altLang="en-US" sz="2800" b="0" dirty="0">
                <a:ea typeface="华文楷体" panose="02010600040101010101" pitchFamily="2" charset="-122"/>
                <a:cs typeface="Times New Roman" panose="02020603050405020304" pitchFamily="18" charset="0"/>
              </a:rPr>
              <a:t>类似</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611577" y="673416"/>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树插入、删除操作</a:t>
            </a:r>
          </a:p>
        </p:txBody>
      </p:sp>
    </p:spTree>
    <p:extLst>
      <p:ext uri="{BB962C8B-B14F-4D97-AF65-F5344CB8AC3E}">
        <p14:creationId xmlns:p14="http://schemas.microsoft.com/office/powerpoint/2010/main" val="15786044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3"/>
            <a:ext cx="11599298" cy="4342924"/>
          </a:xfrm>
        </p:spPr>
        <p:txBody>
          <a:bodyPr>
            <a:noAutofit/>
          </a:bodyPr>
          <a:lstStyle/>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a:t>
            </a:r>
            <a:r>
              <a:rPr lang="zh-CN" altLang="zh-CN" sz="2800" dirty="0">
                <a:ea typeface="华文楷体" panose="02010600040101010101" pitchFamily="2" charset="-122"/>
                <a:cs typeface="Times New Roman" panose="02020603050405020304" pitchFamily="18" charset="0"/>
              </a:rPr>
              <a:t>关键字和对应数据记录地址信息</a:t>
            </a:r>
            <a:r>
              <a:rPr lang="zh-CN" altLang="zh-CN" sz="2800" b="0" dirty="0">
                <a:ea typeface="华文楷体" panose="02010600040101010101" pitchFamily="2" charset="-122"/>
                <a:cs typeface="Times New Roman" panose="02020603050405020304" pitchFamily="18" charset="0"/>
              </a:rPr>
              <a:t>可能分布在非叶子结点的任何结点中，所以查找可能停止在任何一层，时间消耗小于等于树的高度，最差为树的高度。而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树查找必须从根到达叶子结点，时间消耗一定是树的高度。</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树插入和删除操作的时间消耗，因</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树中的查找时间不同而不同，但</a:t>
            </a:r>
            <a:r>
              <a:rPr lang="en-US" altLang="zh-CN" sz="2800" b="0" dirty="0">
                <a:highlight>
                  <a:srgbClr val="FFFF00"/>
                </a:highlight>
                <a:ea typeface="华文楷体" panose="02010600040101010101" pitchFamily="2" charset="-122"/>
                <a:cs typeface="Times New Roman" panose="02020603050405020304" pitchFamily="18" charset="0"/>
              </a:rPr>
              <a:t>B</a:t>
            </a:r>
            <a:r>
              <a:rPr lang="zh-CN" altLang="zh-CN" sz="2800" b="0" dirty="0">
                <a:highlight>
                  <a:srgbClr val="FFFF00"/>
                </a:highlight>
                <a:ea typeface="华文楷体" panose="02010600040101010101" pitchFamily="2" charset="-122"/>
                <a:cs typeface="Times New Roman" panose="02020603050405020304" pitchFamily="18" charset="0"/>
              </a:rPr>
              <a:t>树和</a:t>
            </a:r>
            <a:r>
              <a:rPr lang="en-US" altLang="zh-CN" sz="2800" b="0" dirty="0">
                <a:highlight>
                  <a:srgbClr val="FFFF00"/>
                </a:highlight>
                <a:ea typeface="华文楷体" panose="02010600040101010101" pitchFamily="2" charset="-122"/>
                <a:cs typeface="Times New Roman" panose="02020603050405020304" pitchFamily="18" charset="0"/>
              </a:rPr>
              <a:t>B+</a:t>
            </a:r>
            <a:r>
              <a:rPr lang="zh-CN" altLang="zh-CN" sz="2800" b="0" dirty="0">
                <a:highlight>
                  <a:srgbClr val="FFFF00"/>
                </a:highlight>
                <a:ea typeface="华文楷体" panose="02010600040101010101" pitchFamily="2" charset="-122"/>
                <a:cs typeface="Times New Roman" panose="02020603050405020304" pitchFamily="18" charset="0"/>
              </a:rPr>
              <a:t>树的插入、删除，最差时间消耗都是树高度的</a:t>
            </a:r>
            <a:r>
              <a:rPr lang="en-US" altLang="zh-CN" sz="2800" b="0" dirty="0">
                <a:highlight>
                  <a:srgbClr val="FFFF00"/>
                </a:highlight>
                <a:ea typeface="华文楷体" panose="02010600040101010101" pitchFamily="2" charset="-122"/>
                <a:cs typeface="Times New Roman" panose="02020603050405020304" pitchFamily="18" charset="0"/>
              </a:rPr>
              <a:t>2</a:t>
            </a:r>
            <a:r>
              <a:rPr lang="zh-CN" altLang="zh-CN" sz="2800" b="0" dirty="0">
                <a:highlight>
                  <a:srgbClr val="FFFF00"/>
                </a:highlight>
                <a:ea typeface="华文楷体" panose="02010600040101010101" pitchFamily="2" charset="-122"/>
                <a:cs typeface="Times New Roman" panose="02020603050405020304" pitchFamily="18" charset="0"/>
              </a:rPr>
              <a:t>倍</a:t>
            </a:r>
            <a:r>
              <a:rPr lang="zh-CN" altLang="zh-CN" sz="2800" b="0" dirty="0">
                <a:ea typeface="华文楷体" panose="02010600040101010101" pitchFamily="2" charset="-122"/>
                <a:cs typeface="Times New Roman" panose="02020603050405020304" pitchFamily="18" charset="0"/>
              </a:rPr>
              <a:t>。</a:t>
            </a:r>
          </a:p>
        </p:txBody>
      </p:sp>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树和</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树的比较</a:t>
            </a:r>
          </a:p>
        </p:txBody>
      </p:sp>
    </p:spTree>
    <p:extLst>
      <p:ext uri="{BB962C8B-B14F-4D97-AF65-F5344CB8AC3E}">
        <p14:creationId xmlns:p14="http://schemas.microsoft.com/office/powerpoint/2010/main" val="12039467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2A52BC9F-A05B-BDFF-C703-3F20454E0F40}"/>
              </a:ext>
            </a:extLst>
          </p:cNvPr>
          <p:cNvPicPr>
            <a:picLocks noGrp="1" noChangeAspect="1"/>
          </p:cNvPicPr>
          <p:nvPr>
            <p:ph sz="quarter" idx="10"/>
          </p:nvPr>
        </p:nvPicPr>
        <p:blipFill>
          <a:blip r:embed="rId2"/>
          <a:stretch>
            <a:fillRect/>
          </a:stretch>
        </p:blipFill>
        <p:spPr>
          <a:xfrm>
            <a:off x="1043850" y="1614144"/>
            <a:ext cx="10393225" cy="4925112"/>
          </a:xfrm>
        </p:spPr>
      </p:pic>
      <p:sp>
        <p:nvSpPr>
          <p:cNvPr id="3" name="标题 2">
            <a:extLst>
              <a:ext uri="{FF2B5EF4-FFF2-40B4-BE49-F238E27FC236}">
                <a16:creationId xmlns:a16="http://schemas.microsoft.com/office/drawing/2014/main" id="{60643137-CCBB-6E6B-E1E4-A395D2C61411}"/>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19645526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202CBF60-EFC3-19C8-9FAA-B8D2566029D3}"/>
              </a:ext>
            </a:extLst>
          </p:cNvPr>
          <p:cNvPicPr>
            <a:picLocks noGrp="1" noChangeAspect="1"/>
          </p:cNvPicPr>
          <p:nvPr>
            <p:ph sz="quarter" idx="10"/>
          </p:nvPr>
        </p:nvPicPr>
        <p:blipFill>
          <a:blip r:embed="rId2"/>
          <a:stretch>
            <a:fillRect/>
          </a:stretch>
        </p:blipFill>
        <p:spPr>
          <a:xfrm>
            <a:off x="366183" y="1705957"/>
            <a:ext cx="11455400" cy="4544383"/>
          </a:xfrm>
        </p:spPr>
      </p:pic>
      <p:sp>
        <p:nvSpPr>
          <p:cNvPr id="3" name="标题 2">
            <a:extLst>
              <a:ext uri="{FF2B5EF4-FFF2-40B4-BE49-F238E27FC236}">
                <a16:creationId xmlns:a16="http://schemas.microsoft.com/office/drawing/2014/main" id="{D829DA58-E9FF-7709-C197-462F8B1669A0}"/>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1771658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2"/>
            <a:ext cx="11599298" cy="5018785"/>
          </a:xfrm>
        </p:spPr>
        <p:txBody>
          <a:bodyPr>
            <a:noAutofit/>
          </a:bodyPr>
          <a:lstStyle/>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en-US" sz="2800" b="0" dirty="0">
                <a:ea typeface="华文楷体" panose="02010600040101010101" pitchFamily="2" charset="-122"/>
                <a:cs typeface="Times New Roman" panose="02020603050405020304" pitchFamily="18" charset="0"/>
              </a:rPr>
              <a:t>树非叶子结点为索引层，叶子结点为数据层，索引层只包含关键字，不包含其对应数据在原始数据文件中的地址，因此可容纳更多的关键字。</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en-US" altLang="zh-CN" sz="2800" b="0" dirty="0">
                <a:highlight>
                  <a:srgbClr val="FFFF00"/>
                </a:highlight>
                <a:ea typeface="华文楷体" panose="02010600040101010101" pitchFamily="2" charset="-122"/>
                <a:cs typeface="Times New Roman" panose="02020603050405020304" pitchFamily="18" charset="0"/>
              </a:rPr>
              <a:t>B+</a:t>
            </a:r>
            <a:r>
              <a:rPr lang="zh-CN" altLang="zh-CN" sz="2800" b="0" dirty="0">
                <a:highlight>
                  <a:srgbClr val="FFFF00"/>
                </a:highlight>
                <a:ea typeface="华文楷体" panose="02010600040101010101" pitchFamily="2" charset="-122"/>
                <a:cs typeface="Times New Roman" panose="02020603050405020304" pitchFamily="18" charset="0"/>
              </a:rPr>
              <a:t>树</a:t>
            </a:r>
            <a:r>
              <a:rPr lang="zh-CN" altLang="en-US" sz="2800" b="0" dirty="0">
                <a:highlight>
                  <a:srgbClr val="FFFF00"/>
                </a:highlight>
                <a:ea typeface="华文楷体" panose="02010600040101010101" pitchFamily="2" charset="-122"/>
                <a:cs typeface="Times New Roman" panose="02020603050405020304" pitchFamily="18" charset="0"/>
              </a:rPr>
              <a:t>叶子结点层</a:t>
            </a:r>
            <a:r>
              <a:rPr lang="zh-CN" altLang="en-US" sz="2800" b="0" dirty="0">
                <a:ea typeface="华文楷体" panose="02010600040101010101" pitchFamily="2" charset="-122"/>
                <a:cs typeface="Times New Roman" panose="02020603050405020304" pitchFamily="18" charset="0"/>
              </a:rPr>
              <a:t>因包含了含关键字在内的整个数据记录，</a:t>
            </a:r>
            <a:r>
              <a:rPr lang="zh-CN" altLang="en-US" sz="2800" b="0" dirty="0">
                <a:highlight>
                  <a:srgbClr val="FFFF00"/>
                </a:highlight>
                <a:ea typeface="华文楷体" panose="02010600040101010101" pitchFamily="2" charset="-122"/>
                <a:cs typeface="Times New Roman" panose="02020603050405020304" pitchFamily="18" charset="0"/>
              </a:rPr>
              <a:t>能容纳的数据记录最大个数</a:t>
            </a:r>
            <a:r>
              <a:rPr lang="en-US" altLang="zh-CN" sz="2800" b="0" dirty="0">
                <a:highlight>
                  <a:srgbClr val="FFFF00"/>
                </a:highlight>
                <a:ea typeface="华文楷体" panose="02010600040101010101" pitchFamily="2" charset="-122"/>
                <a:cs typeface="Times New Roman" panose="02020603050405020304" pitchFamily="18" charset="0"/>
              </a:rPr>
              <a:t>L</a:t>
            </a:r>
            <a:r>
              <a:rPr lang="zh-CN" altLang="en-US" sz="2800" b="0" dirty="0">
                <a:ea typeface="华文楷体" panose="02010600040101010101" pitchFamily="2" charset="-122"/>
                <a:cs typeface="Times New Roman" panose="02020603050405020304" pitchFamily="18" charset="0"/>
              </a:rPr>
              <a:t>远小于非叶子结点层中关键字的个数</a:t>
            </a:r>
            <a:r>
              <a:rPr lang="en-US" altLang="zh-CN" sz="2800" b="0" dirty="0">
                <a:ea typeface="华文楷体" panose="02010600040101010101" pitchFamily="2" charset="-122"/>
                <a:cs typeface="Times New Roman" panose="02020603050405020304" pitchFamily="18" charset="0"/>
              </a:rPr>
              <a:t>M</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r>
              <a:rPr lang="zh-CN" altLang="en-US" sz="2800" b="0" dirty="0">
                <a:ea typeface="华文楷体" panose="02010600040101010101" pitchFamily="2" charset="-122"/>
                <a:cs typeface="Times New Roman" panose="02020603050405020304" pitchFamily="18" charset="0"/>
              </a:rPr>
              <a:t>树阶数）。</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实际上利用</a:t>
            </a:r>
            <a:r>
              <a:rPr lang="en-US" altLang="zh-CN" sz="2800" b="0" dirty="0">
                <a:ea typeface="华文楷体" panose="02010600040101010101" pitchFamily="2" charset="-122"/>
                <a:cs typeface="Times New Roman" panose="02020603050405020304" pitchFamily="18" charset="0"/>
              </a:rPr>
              <a:t>B</a:t>
            </a:r>
            <a:r>
              <a:rPr lang="zh-CN" altLang="en-US" sz="2800" b="0" dirty="0">
                <a:ea typeface="华文楷体" panose="02010600040101010101" pitchFamily="2" charset="-122"/>
                <a:cs typeface="Times New Roman" panose="02020603050405020304" pitchFamily="18" charset="0"/>
              </a:rPr>
              <a:t>树和</a:t>
            </a:r>
            <a:r>
              <a:rPr lang="en-US" altLang="zh-CN" sz="2800" b="0" dirty="0">
                <a:ea typeface="华文楷体" panose="02010600040101010101" pitchFamily="2" charset="-122"/>
                <a:cs typeface="Times New Roman" panose="02020603050405020304" pitchFamily="18" charset="0"/>
              </a:rPr>
              <a:t>B+</a:t>
            </a:r>
            <a:r>
              <a:rPr lang="zh-CN" altLang="en-US" sz="2800" b="0" dirty="0">
                <a:ea typeface="华文楷体" panose="02010600040101010101" pitchFamily="2" charset="-122"/>
                <a:cs typeface="Times New Roman" panose="02020603050405020304" pitchFamily="18" charset="0"/>
              </a:rPr>
              <a:t>树建立索引的手段不仅仅用于外部查找，也可用于内部查找。</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endParaRPr lang="zh-CN"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树和</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树的比较</a:t>
            </a:r>
          </a:p>
        </p:txBody>
      </p:sp>
    </p:spTree>
    <p:extLst>
      <p:ext uri="{BB962C8B-B14F-4D97-AF65-F5344CB8AC3E}">
        <p14:creationId xmlns:p14="http://schemas.microsoft.com/office/powerpoint/2010/main" val="16822006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3"/>
            <a:ext cx="11599298" cy="4342924"/>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用一个指针变量（头指针）保存第一个叶子结点的地址，每个叶子结点尾部增加一个指针，指向右边相邻叶子结点的地址，最右一个叶子结点中的该指针指向空，这样便形成了一个单链表。当需要按照关键字大小顺序遍历原始数据文件中的所有数据时，顺着头指针访问单链表，便能实现原始数据的顺序遍历任务。</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树便于按序遍历</a:t>
            </a:r>
          </a:p>
        </p:txBody>
      </p:sp>
    </p:spTree>
    <p:extLst>
      <p:ext uri="{BB962C8B-B14F-4D97-AF65-F5344CB8AC3E}">
        <p14:creationId xmlns:p14="http://schemas.microsoft.com/office/powerpoint/2010/main" val="35768808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401892"/>
                <a:ext cx="11599298" cy="4979029"/>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计算机读写磁盘通常一次为一个磁盘块。为了提高磁盘访问效率，</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树中一个结点可以设计为一个磁盘块大小。</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假设一个磁盘块大小为</a:t>
                </a:r>
                <a:r>
                  <a:rPr lang="en-US" altLang="zh-CN" sz="2800" b="0" dirty="0">
                    <a:ea typeface="华文楷体" panose="02010600040101010101" pitchFamily="2" charset="-122"/>
                    <a:cs typeface="Times New Roman" panose="02020603050405020304" pitchFamily="18" charset="0"/>
                  </a:rPr>
                  <a:t>4KB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4*1024</a:t>
                </a:r>
                <a:r>
                  <a:rPr lang="zh-CN" altLang="zh-CN" sz="2800" b="0" dirty="0">
                    <a:ea typeface="华文楷体" panose="02010600040101010101" pitchFamily="2" charset="-122"/>
                    <a:cs typeface="Times New Roman" panose="02020603050405020304" pitchFamily="18" charset="0"/>
                  </a:rPr>
                  <a:t>）字节，每个数据记录中关键字的大小为</a:t>
                </a:r>
                <a:r>
                  <a:rPr lang="en-US" altLang="zh-CN" sz="2800" b="0" dirty="0">
                    <a:ea typeface="华文楷体" panose="02010600040101010101" pitchFamily="2" charset="-122"/>
                    <a:cs typeface="Times New Roman" panose="02020603050405020304" pitchFamily="18" charset="0"/>
                  </a:rPr>
                  <a:t>16</a:t>
                </a:r>
                <a:r>
                  <a:rPr lang="zh-CN" altLang="zh-CN" sz="2800" b="0" dirty="0">
                    <a:ea typeface="华文楷体" panose="02010600040101010101" pitchFamily="2" charset="-122"/>
                    <a:cs typeface="Times New Roman" panose="02020603050405020304" pitchFamily="18" charset="0"/>
                  </a:rPr>
                  <a:t>个字节、</a:t>
                </a:r>
                <a:r>
                  <a:rPr lang="zh-CN" altLang="en-US" sz="2800" b="0" dirty="0">
                    <a:ea typeface="华文楷体" panose="02010600040101010101" pitchFamily="2" charset="-122"/>
                    <a:cs typeface="Times New Roman" panose="02020603050405020304" pitchFamily="18" charset="0"/>
                  </a:rPr>
                  <a:t>每个原始数据</a:t>
                </a:r>
                <a:r>
                  <a:rPr lang="en-US" altLang="zh-CN" sz="2800" b="0" dirty="0">
                    <a:ea typeface="华文楷体" panose="02010600040101010101" pitchFamily="2" charset="-122"/>
                    <a:cs typeface="Times New Roman" panose="02020603050405020304" pitchFamily="18" charset="0"/>
                  </a:rPr>
                  <a:t>200</a:t>
                </a:r>
                <a:r>
                  <a:rPr lang="zh-CN" altLang="en-US" sz="2800" b="0" dirty="0">
                    <a:ea typeface="华文楷体" panose="02010600040101010101" pitchFamily="2" charset="-122"/>
                    <a:cs typeface="Times New Roman" panose="02020603050405020304" pitchFamily="18" charset="0"/>
                  </a:rPr>
                  <a:t>个字节、</a:t>
                </a:r>
                <a:r>
                  <a:rPr lang="zh-CN" altLang="zh-CN" sz="2800" b="0" dirty="0">
                    <a:ea typeface="华文楷体" panose="02010600040101010101" pitchFamily="2" charset="-122"/>
                    <a:cs typeface="Times New Roman" panose="02020603050405020304" pitchFamily="18" charset="0"/>
                  </a:rPr>
                  <a:t>磁盘块号为</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个字节、一个整数</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个字节、原始数据文件中每个数据记录的地址也是</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个字节。</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如果用一个</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阶的</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树来表示其索引信息，则每个</a:t>
                </a:r>
                <a:r>
                  <a:rPr lang="zh-CN" altLang="en-US" sz="2800" dirty="0">
                    <a:ea typeface="华文楷体" panose="02010600040101010101" pitchFamily="2" charset="-122"/>
                    <a:cs typeface="Times New Roman" panose="02020603050405020304" pitchFamily="18" charset="0"/>
                  </a:rPr>
                  <a:t>中间</a:t>
                </a:r>
                <a:r>
                  <a:rPr lang="zh-CN" altLang="zh-CN" sz="2800" dirty="0">
                    <a:ea typeface="华文楷体" panose="02010600040101010101" pitchFamily="2" charset="-122"/>
                    <a:cs typeface="Times New Roman" panose="02020603050405020304" pitchFamily="18" charset="0"/>
                  </a:rPr>
                  <a:t>结点</a:t>
                </a:r>
                <a:r>
                  <a:rPr lang="zh-CN" altLang="zh-CN" sz="2800" b="0" dirty="0">
                    <a:ea typeface="华文楷体" panose="02010600040101010101" pitchFamily="2" charset="-122"/>
                    <a:cs typeface="Times New Roman" panose="02020603050405020304" pitchFamily="18" charset="0"/>
                  </a:rPr>
                  <a:t>最多</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个关键字、</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个分支</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关键字个数，故有</a:t>
                </a:r>
                <a:r>
                  <a:rPr lang="en-US" altLang="zh-CN" sz="2800" b="0" dirty="0">
                    <a:ea typeface="华文楷体" panose="02010600040101010101" pitchFamily="2" charset="-122"/>
                    <a:cs typeface="Times New Roman" panose="02020603050405020304" pitchFamily="18" charset="0"/>
                  </a:rPr>
                  <a:t>16M+4M+4</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4*1024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M= 204</a:t>
                </a:r>
                <a:r>
                  <a:rPr lang="zh-CN" altLang="zh-CN" sz="2800" b="0" dirty="0">
                    <a:ea typeface="华文楷体" panose="02010600040101010101" pitchFamily="2" charset="-122"/>
                    <a:cs typeface="Times New Roman" panose="02020603050405020304" pitchFamily="18" charset="0"/>
                  </a:rPr>
                  <a:t>，即叶子结点，可以有</a:t>
                </a:r>
                <a:r>
                  <a:rPr lang="en-US" altLang="zh-CN" sz="2800" b="0" dirty="0">
                    <a:ea typeface="华文楷体" panose="02010600040101010101" pitchFamily="2" charset="-122"/>
                    <a:cs typeface="Times New Roman" panose="02020603050405020304" pitchFamily="18" charset="0"/>
                  </a:rPr>
                  <a:t>[102,204]</a:t>
                </a:r>
                <a:r>
                  <a:rPr lang="zh-CN" altLang="zh-CN" sz="2800" b="0" dirty="0">
                    <a:ea typeface="华文楷体" panose="02010600040101010101" pitchFamily="2" charset="-122"/>
                    <a:cs typeface="Times New Roman" panose="02020603050405020304" pitchFamily="18" charset="0"/>
                  </a:rPr>
                  <a:t>个关键字。</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401892"/>
                <a:ext cx="11599298" cy="4979029"/>
              </a:xfrm>
              <a:blipFill>
                <a:blip r:embed="rId3"/>
                <a:stretch>
                  <a:fillRect l="-893" t="-490" r="-578"/>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树规模计算*</a:t>
            </a:r>
          </a:p>
        </p:txBody>
      </p:sp>
    </p:spTree>
    <p:extLst>
      <p:ext uri="{BB962C8B-B14F-4D97-AF65-F5344CB8AC3E}">
        <p14:creationId xmlns:p14="http://schemas.microsoft.com/office/powerpoint/2010/main" val="174233212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401892"/>
                <a:ext cx="11599298" cy="4979029"/>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如果用一个</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阶的</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树来表示其索引信息，则每个</a:t>
                </a:r>
                <a:r>
                  <a:rPr lang="zh-CN" altLang="en-US" sz="2800" b="0" dirty="0">
                    <a:ea typeface="华文楷体" panose="02010600040101010101" pitchFamily="2" charset="-122"/>
                    <a:cs typeface="Times New Roman" panose="02020603050405020304" pitchFamily="18" charset="0"/>
                  </a:rPr>
                  <a:t>叶子即数据</a:t>
                </a:r>
                <a:r>
                  <a:rPr lang="zh-CN" altLang="zh-CN" sz="2800" b="0" dirty="0">
                    <a:ea typeface="华文楷体" panose="02010600040101010101" pitchFamily="2" charset="-122"/>
                    <a:cs typeface="Times New Roman" panose="02020603050405020304" pitchFamily="18" charset="0"/>
                  </a:rPr>
                  <a:t>结点最多</a:t>
                </a:r>
                <a:r>
                  <a:rPr lang="en-US" altLang="zh-CN" sz="2800" b="0" dirty="0">
                    <a:ea typeface="华文楷体" panose="02010600040101010101" pitchFamily="2" charset="-122"/>
                    <a:cs typeface="Times New Roman" panose="02020603050405020304" pitchFamily="18" charset="0"/>
                  </a:rPr>
                  <a:t>L</a:t>
                </a:r>
                <a:r>
                  <a:rPr lang="zh-CN" altLang="zh-CN" sz="2800" b="0" dirty="0">
                    <a:ea typeface="华文楷体" panose="02010600040101010101" pitchFamily="2" charset="-122"/>
                    <a:cs typeface="Times New Roman" panose="02020603050405020304" pitchFamily="18" charset="0"/>
                  </a:rPr>
                  <a:t>个</a:t>
                </a:r>
                <a:r>
                  <a:rPr lang="zh-CN" altLang="en-US" sz="2800" b="0" dirty="0">
                    <a:ea typeface="华文楷体" panose="02010600040101010101" pitchFamily="2" charset="-122"/>
                    <a:cs typeface="Times New Roman" panose="02020603050405020304" pitchFamily="18" charset="0"/>
                  </a:rPr>
                  <a:t>数据记录</a:t>
                </a:r>
                <a:r>
                  <a:rPr lang="zh-CN" altLang="zh-CN" sz="2800" b="0" dirty="0">
                    <a:ea typeface="华文楷体" panose="02010600040101010101" pitchFamily="2" charset="-122"/>
                    <a:cs typeface="Times New Roman" panose="02020603050405020304" pitchFamily="18" charset="0"/>
                  </a:rPr>
                  <a:t>、</a:t>
                </a:r>
                <a:r>
                  <a:rPr lang="zh-CN" altLang="en-US" sz="2800" b="0" dirty="0">
                    <a:ea typeface="华文楷体" panose="02010600040101010101" pitchFamily="2" charset="-122"/>
                    <a:cs typeface="Times New Roman" panose="02020603050405020304" pitchFamily="18" charset="0"/>
                  </a:rPr>
                  <a:t>加上一个记录数和指向下一个数据结点的指针，</a:t>
                </a:r>
                <a:r>
                  <a:rPr lang="zh-CN" altLang="zh-CN" sz="2800" b="0" dirty="0">
                    <a:ea typeface="华文楷体" panose="02010600040101010101" pitchFamily="2" charset="-122"/>
                    <a:cs typeface="Times New Roman" panose="02020603050405020304" pitchFamily="18" charset="0"/>
                  </a:rPr>
                  <a:t>故有</a:t>
                </a:r>
                <a:r>
                  <a:rPr lang="en-US" altLang="zh-CN" sz="2800" b="0" dirty="0" err="1">
                    <a:ea typeface="华文楷体" panose="02010600040101010101" pitchFamily="2" charset="-122"/>
                    <a:cs typeface="Times New Roman" panose="02020603050405020304" pitchFamily="18" charset="0"/>
                  </a:rPr>
                  <a:t>200L+4</a:t>
                </a:r>
                <a14:m>
                  <m:oMath xmlns:m="http://schemas.openxmlformats.org/officeDocument/2006/math">
                    <m:r>
                      <a:rPr lang="en-US" altLang="zh-CN" sz="2800" b="0" i="1" dirty="0" err="1">
                        <a:latin typeface="Cambria Math" panose="02040503050406030204" pitchFamily="18" charset="0"/>
                        <a:ea typeface="华文楷体" panose="02010600040101010101" pitchFamily="2" charset="-122"/>
                        <a:cs typeface="Times New Roman" panose="02020603050405020304" pitchFamily="18" charset="0"/>
                      </a:rPr>
                      <m:t>+4</m:t>
                    </m:r>
                    <m:r>
                      <a:rPr lang="en-US" altLang="zh-CN" sz="2800" b="0">
                        <a:latin typeface="Cambria Math" panose="02040503050406030204" pitchFamily="18" charset="0"/>
                        <a:ea typeface="华文楷体" panose="02010600040101010101" pitchFamily="2" charset="-122"/>
                        <a:cs typeface="Times New Roman" panose="02020603050405020304" pitchFamily="18" charset="0"/>
                      </a:rPr>
                      <m:t>≤</m:t>
                    </m:r>
                  </m:oMath>
                </a14:m>
                <a:r>
                  <a:rPr lang="en-US" altLang="zh-CN" sz="2800" b="0" dirty="0">
                    <a:ea typeface="华文楷体" panose="02010600040101010101" pitchFamily="2" charset="-122"/>
                    <a:cs typeface="Times New Roman" panose="02020603050405020304" pitchFamily="18" charset="0"/>
                  </a:rPr>
                  <a:t>4*1024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 20</a:t>
                </a:r>
                <a:r>
                  <a:rPr lang="zh-CN" altLang="zh-CN" sz="2800" b="0" dirty="0">
                    <a:ea typeface="华文楷体" panose="02010600040101010101" pitchFamily="2" charset="-122"/>
                    <a:cs typeface="Times New Roman" panose="02020603050405020304" pitchFamily="18" charset="0"/>
                  </a:rPr>
                  <a:t>，即叶子结点</a:t>
                </a:r>
                <a:r>
                  <a:rPr lang="zh-CN" altLang="en-US" sz="2800" b="0" dirty="0">
                    <a:ea typeface="华文楷体" panose="02010600040101010101" pitchFamily="2" charset="-122"/>
                    <a:cs typeface="Times New Roman" panose="02020603050405020304" pitchFamily="18" charset="0"/>
                  </a:rPr>
                  <a:t>上</a:t>
                </a:r>
                <a:r>
                  <a:rPr lang="zh-CN" altLang="zh-CN" sz="2800" b="0" dirty="0">
                    <a:ea typeface="华文楷体" panose="02010600040101010101" pitchFamily="2" charset="-122"/>
                    <a:cs typeface="Times New Roman" panose="02020603050405020304" pitchFamily="18" charset="0"/>
                  </a:rPr>
                  <a:t>可以有</a:t>
                </a:r>
                <a:r>
                  <a:rPr lang="en-US" altLang="zh-CN" sz="2800" b="0" dirty="0">
                    <a:ea typeface="华文楷体" panose="02010600040101010101" pitchFamily="2" charset="-122"/>
                    <a:cs typeface="Times New Roman" panose="02020603050405020304" pitchFamily="18" charset="0"/>
                  </a:rPr>
                  <a:t>[10,20]</a:t>
                </a:r>
                <a:r>
                  <a:rPr lang="zh-CN" altLang="zh-CN" sz="2800" b="0" dirty="0">
                    <a:ea typeface="华文楷体" panose="02010600040101010101" pitchFamily="2" charset="-122"/>
                    <a:cs typeface="Times New Roman" panose="02020603050405020304" pitchFamily="18" charset="0"/>
                  </a:rPr>
                  <a:t>个</a:t>
                </a:r>
                <a:r>
                  <a:rPr lang="zh-CN" altLang="en-US" sz="2800" b="0" dirty="0">
                    <a:ea typeface="华文楷体" panose="02010600040101010101" pitchFamily="2" charset="-122"/>
                    <a:cs typeface="Times New Roman" panose="02020603050405020304" pitchFamily="18" charset="0"/>
                  </a:rPr>
                  <a:t>数据记录</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可以看出通常情况下</a:t>
                </a:r>
                <a:r>
                  <a:rPr lang="en-US" altLang="zh-CN" sz="2800" b="0" dirty="0">
                    <a:ea typeface="华文楷体" panose="02010600040101010101" pitchFamily="2" charset="-122"/>
                    <a:cs typeface="Times New Roman" panose="02020603050405020304" pitchFamily="18" charset="0"/>
                  </a:rPr>
                  <a:t>L</a:t>
                </a:r>
                <a:r>
                  <a:rPr lang="zh-CN" altLang="en-US" sz="2800" b="0" dirty="0">
                    <a:ea typeface="华文楷体" panose="02010600040101010101" pitchFamily="2" charset="-122"/>
                    <a:cs typeface="Times New Roman" panose="02020603050405020304" pitchFamily="18" charset="0"/>
                  </a:rPr>
                  <a:t>远小于</a:t>
                </a:r>
                <a:r>
                  <a:rPr lang="en-US" altLang="zh-CN" sz="2800" b="0" dirty="0">
                    <a:ea typeface="华文楷体" panose="02010600040101010101" pitchFamily="2" charset="-122"/>
                    <a:cs typeface="Times New Roman" panose="02020603050405020304" pitchFamily="18" charset="0"/>
                  </a:rPr>
                  <a:t>M</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401892"/>
                <a:ext cx="11599298" cy="4979029"/>
              </a:xfrm>
              <a:blipFill>
                <a:blip r:embed="rId3"/>
                <a:stretch>
                  <a:fillRect l="-1051" t="-490" r="-210"/>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树规模计算*</a:t>
            </a:r>
          </a:p>
        </p:txBody>
      </p:sp>
    </p:spTree>
    <p:extLst>
      <p:ext uri="{BB962C8B-B14F-4D97-AF65-F5344CB8AC3E}">
        <p14:creationId xmlns:p14="http://schemas.microsoft.com/office/powerpoint/2010/main" val="6598639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哈希查找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050823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插值查找</a:t>
            </a:r>
          </a:p>
        </p:txBody>
      </p:sp>
      <p:sp>
        <p:nvSpPr>
          <p:cNvPr id="4" name="文本框 3"/>
          <p:cNvSpPr txBox="1"/>
          <p:nvPr/>
        </p:nvSpPr>
        <p:spPr>
          <a:xfrm>
            <a:off x="341460" y="1571619"/>
            <a:ext cx="10850001" cy="4462760"/>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不是均匀分布，知道了分布函数，也能通过计算定积分的方式找到具体的位置</a:t>
            </a:r>
            <a:r>
              <a:rPr lang="zh-CN" altLang="en-US" sz="2800" dirty="0">
                <a:latin typeface="华文楷体" panose="02010600040101010101" pitchFamily="2" charset="-122"/>
                <a:ea typeface="华文楷体" panose="02010600040101010101" pitchFamily="2" charset="-122"/>
              </a:rPr>
              <a:t>，但需注意定积分要求连续函数，而且如果计算复杂，其速度远低于逐个查找时，此方法并不实用。</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仅知道大致分布，也采用了比简单折半法更快的方式找到待查元素的位置</a:t>
            </a:r>
            <a:r>
              <a:rPr lang="zh-CN" altLang="en-US" sz="2800" dirty="0">
                <a:latin typeface="华文楷体" panose="02010600040101010101" pitchFamily="2" charset="-122"/>
                <a:ea typeface="华文楷体" panose="02010600040101010101" pitchFamily="2" charset="-122"/>
              </a:rPr>
              <a:t>，如查英文字典。</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其实，</a:t>
            </a:r>
            <a:r>
              <a:rPr lang="zh-CN" altLang="zh-CN" sz="2800" dirty="0">
                <a:latin typeface="华文楷体" panose="02010600040101010101" pitchFamily="2" charset="-122"/>
                <a:ea typeface="华文楷体" panose="02010600040101010101" pitchFamily="2" charset="-122"/>
              </a:rPr>
              <a:t>当位置计算很复杂，一次计算可能比多次的数据访问更耗时时，该方法就不占优势了。</a:t>
            </a:r>
            <a:endParaRPr lang="en-US" altLang="zh-CN" sz="4400" dirty="0">
              <a:latin typeface="华文楷体" panose="02010600040101010101" pitchFamily="2" charset="-122"/>
              <a:ea typeface="华文楷体" panose="02010600040101010101" pitchFamily="2" charset="-122"/>
            </a:endParaRPr>
          </a:p>
          <a:p>
            <a:endParaRPr lang="en-US" altLang="zh-CN" sz="3200" dirty="0"/>
          </a:p>
        </p:txBody>
      </p:sp>
    </p:spTree>
    <p:extLst>
      <p:ext uri="{BB962C8B-B14F-4D97-AF65-F5344CB8AC3E}">
        <p14:creationId xmlns:p14="http://schemas.microsoft.com/office/powerpoint/2010/main" val="234010846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哈希查找概念</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哈希函数</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冲突解决</a:t>
            </a:r>
            <a:endParaRPr lang="en-US" altLang="zh-CN" sz="2800" dirty="0">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哈希查找（散列法）：</a:t>
            </a:r>
          </a:p>
        </p:txBody>
      </p:sp>
    </p:spTree>
    <p:extLst>
      <p:ext uri="{BB962C8B-B14F-4D97-AF65-F5344CB8AC3E}">
        <p14:creationId xmlns:p14="http://schemas.microsoft.com/office/powerpoint/2010/main" val="36302156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639884"/>
                <a:ext cx="11162884" cy="3846516"/>
              </a:xfrm>
            </p:spPr>
            <p:txBody>
              <a:bodyPr>
                <a:noAutofit/>
              </a:bodyPr>
              <a:lstStyle/>
              <a:p>
                <a:pPr>
                  <a:buFont typeface="Wingdings" panose="05000000000000000000" pitchFamily="2" charset="2"/>
                  <a:buChar char="Ø"/>
                </a:pPr>
                <a:r>
                  <a:rPr lang="zh-CN" altLang="en-US" sz="3200" b="0" dirty="0">
                    <a:ea typeface="华文楷体" panose="02010600040101010101" pitchFamily="2" charset="-122"/>
                    <a:cs typeface="Times New Roman" panose="02020603050405020304" pitchFamily="18" charset="0"/>
                  </a:rPr>
                  <a:t>静态、动态查找都是通过比较元素关键字值完成，</a:t>
                </a: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   </a:t>
                </a:r>
                <a:r>
                  <a:rPr lang="zh-CN" altLang="en-US" sz="3200" b="0" dirty="0">
                    <a:ea typeface="华文楷体" panose="02010600040101010101" pitchFamily="2" charset="-122"/>
                    <a:cs typeface="Times New Roman" panose="02020603050405020304" pitchFamily="18" charset="0"/>
                  </a:rPr>
                  <a:t>折半和二叉查找致力于减少比较次数，从</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r>
                      <a:rPr lang="en-US" altLang="zh-CN" sz="3200" b="0" i="1" dirty="0" smtClean="0">
                        <a:latin typeface="Cambria Math" panose="02040503050406030204" pitchFamily="18" charset="0"/>
                      </a:rPr>
                      <m:t>𝑛</m:t>
                    </m:r>
                  </m:oMath>
                </a14:m>
                <a:r>
                  <a:rPr lang="en-US" altLang="zh-CN" sz="3200" b="0" dirty="0">
                    <a:ea typeface="华文楷体" panose="02010600040101010101" pitchFamily="2" charset="-122"/>
                    <a:cs typeface="Times New Roman" panose="02020603050405020304" pitchFamily="18" charset="0"/>
                  </a:rPr>
                  <a:t>)</a:t>
                </a:r>
                <a:r>
                  <a:rPr lang="zh-CN" altLang="en-US" sz="3200" b="0" dirty="0">
                    <a:ea typeface="华文楷体" panose="02010600040101010101" pitchFamily="2" charset="-122"/>
                    <a:cs typeface="Times New Roman" panose="02020603050405020304" pitchFamily="18" charset="0"/>
                  </a:rPr>
                  <a:t>降到</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en-US" altLang="zh-CN" sz="3200" b="0" i="1" smtClean="0">
                            <a:latin typeface="Cambria Math" panose="02040503050406030204" pitchFamily="18" charset="0"/>
                          </a:rPr>
                        </m:ctrlPr>
                      </m:funcPr>
                      <m:fName>
                        <m:sSub>
                          <m:sSubPr>
                            <m:ctrlPr>
                              <a:rPr lang="en-US" altLang="zh-CN" sz="3200" b="0" i="1" smtClean="0">
                                <a:latin typeface="Cambria Math" panose="02040503050406030204" pitchFamily="18" charset="0"/>
                              </a:rPr>
                            </m:ctrlPr>
                          </m:sSubPr>
                          <m:e>
                            <m:r>
                              <m:rPr>
                                <m:sty m:val="p"/>
                              </m:rPr>
                              <a:rPr lang="en-US" altLang="zh-CN" sz="3200" b="0" i="0" smtClean="0">
                                <a:latin typeface="Cambria Math" panose="02040503050406030204" pitchFamily="18" charset="0"/>
                              </a:rPr>
                              <m:t>log</m:t>
                            </m:r>
                          </m:e>
                          <m:sub>
                            <m:r>
                              <a:rPr lang="en-US" altLang="zh-CN" sz="3200" b="0" i="1" smtClean="0">
                                <a:latin typeface="Cambria Math" panose="02040503050406030204" pitchFamily="18" charset="0"/>
                              </a:rPr>
                              <m:t>2</m:t>
                            </m:r>
                          </m:sub>
                        </m:sSub>
                      </m:fName>
                      <m:e>
                        <m:r>
                          <a:rPr lang="en-US" altLang="zh-CN" sz="3200" b="0" i="1" smtClean="0">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3200" b="0" dirty="0">
                    <a:ea typeface="华文楷体" panose="02010600040101010101" pitchFamily="2" charset="-122"/>
                    <a:cs typeface="Times New Roman" panose="02020603050405020304" pitchFamily="18" charset="0"/>
                  </a:rPr>
                  <a:t>哈希方法希望抛弃比较，</a:t>
                </a:r>
                <a:r>
                  <a:rPr lang="zh-CN" altLang="zh-CN" sz="3200" b="0" dirty="0">
                    <a:ea typeface="华文楷体" panose="02010600040101010101" pitchFamily="2" charset="-122"/>
                    <a:cs typeface="Times New Roman" panose="02020603050405020304" pitchFamily="18" charset="0"/>
                  </a:rPr>
                  <a:t>具体做法是对数据关键字</a:t>
                </a:r>
                <a:r>
                  <a:rPr lang="en-US" altLang="zh-CN" sz="3200" b="0" dirty="0">
                    <a:ea typeface="华文楷体" panose="02010600040101010101" pitchFamily="2" charset="-122"/>
                    <a:cs typeface="Times New Roman" panose="02020603050405020304" pitchFamily="18" charset="0"/>
                  </a:rPr>
                  <a:t>key</a:t>
                </a:r>
                <a:r>
                  <a:rPr lang="zh-CN" altLang="zh-CN" sz="3200" b="0" dirty="0">
                    <a:ea typeface="华文楷体" panose="02010600040101010101" pitchFamily="2" charset="-122"/>
                    <a:cs typeface="Times New Roman" panose="02020603050405020304" pitchFamily="18" charset="0"/>
                  </a:rPr>
                  <a:t>，通过一个函数映射</a:t>
                </a:r>
                <a:r>
                  <a:rPr lang="en-US" altLang="zh-CN" sz="3200" b="0" dirty="0">
                    <a:ea typeface="华文楷体" panose="02010600040101010101" pitchFamily="2" charset="-122"/>
                    <a:cs typeface="Times New Roman" panose="02020603050405020304" pitchFamily="18" charset="0"/>
                  </a:rPr>
                  <a:t>H(key)</a:t>
                </a:r>
                <a:r>
                  <a:rPr lang="zh-CN" altLang="zh-CN" sz="3200" b="0" dirty="0">
                    <a:ea typeface="华文楷体" panose="02010600040101010101" pitchFamily="2" charset="-122"/>
                    <a:cs typeface="Times New Roman" panose="02020603050405020304" pitchFamily="18" charset="0"/>
                  </a:rPr>
                  <a:t>计算出数据在内存中的存储地址，这种方法称为</a:t>
                </a:r>
                <a:r>
                  <a:rPr lang="zh-CN" altLang="zh-CN" sz="3200" dirty="0">
                    <a:ea typeface="华文楷体" panose="02010600040101010101" pitchFamily="2" charset="-122"/>
                    <a:cs typeface="Times New Roman" panose="02020603050405020304" pitchFamily="18" charset="0"/>
                  </a:rPr>
                  <a:t>哈希</a:t>
                </a:r>
                <a:r>
                  <a:rPr lang="zh-CN" altLang="en-US" sz="3200" dirty="0">
                    <a:ea typeface="华文楷体" panose="02010600040101010101" pitchFamily="2" charset="-122"/>
                    <a:cs typeface="Times New Roman" panose="02020603050405020304" pitchFamily="18" charset="0"/>
                  </a:rPr>
                  <a:t>查找</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639884"/>
                <a:ext cx="11162884" cy="3846516"/>
              </a:xfrm>
              <a:blipFill>
                <a:blip r:embed="rId3"/>
                <a:stretch>
                  <a:fillRect l="-1256" t="-475" r="-5025" b="-7924"/>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哈希查找</a:t>
            </a:r>
          </a:p>
        </p:txBody>
      </p:sp>
    </p:spTree>
    <p:extLst>
      <p:ext uri="{BB962C8B-B14F-4D97-AF65-F5344CB8AC3E}">
        <p14:creationId xmlns:p14="http://schemas.microsoft.com/office/powerpoint/2010/main" val="26065153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863974" y="1346990"/>
                <a:ext cx="10817952" cy="4923181"/>
              </a:xfrm>
            </p:spPr>
            <p:txBody>
              <a:bodyPr>
                <a:noAutofit/>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以一个可以存储</a:t>
                </a: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个数据的连续存储空间（数组）为基础，对数据关键字</a:t>
                </a:r>
                <a14:m>
                  <m:oMath xmlns:m="http://schemas.openxmlformats.org/officeDocument/2006/math">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1</m:t>
                        </m:r>
                      </m:sub>
                    </m:sSub>
                    <m:r>
                      <a:rPr lang="en-US" altLang="zh-CN" sz="3200" b="0">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2</m:t>
                        </m:r>
                      </m:sub>
                    </m:sSub>
                    <m:r>
                      <a:rPr lang="en-US" altLang="zh-CN" sz="3200" b="0">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𝑛</m:t>
                        </m:r>
                      </m:sub>
                    </m:sSub>
                  </m:oMath>
                </a14:m>
                <a:r>
                  <a:rPr lang="zh-CN" altLang="zh-CN" sz="3200" b="0" dirty="0">
                    <a:ea typeface="华文楷体" panose="02010600040101010101" pitchFamily="2" charset="-122"/>
                    <a:cs typeface="Times New Roman" panose="02020603050405020304" pitchFamily="18" charset="0"/>
                  </a:rPr>
                  <a:t>中的任意一个关键字</a:t>
                </a:r>
                <a14:m>
                  <m:oMath xmlns:m="http://schemas.openxmlformats.org/officeDocument/2006/math">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，函数</a:t>
                </a:r>
                <a:r>
                  <a:rPr lang="en-US" altLang="zh-CN" sz="3200" b="0" dirty="0">
                    <a:ea typeface="华文楷体" panose="02010600040101010101" pitchFamily="2" charset="-122"/>
                    <a:cs typeface="Times New Roman" panose="02020603050405020304" pitchFamily="18" charset="0"/>
                  </a:rPr>
                  <a:t>H</a:t>
                </a:r>
                <a14:m>
                  <m:oMath xmlns:m="http://schemas.openxmlformats.org/officeDocument/2006/math">
                    <m:d>
                      <m:dPr>
                        <m:ctrlPr>
                          <a:rPr lang="zh-CN" altLang="zh-CN" sz="3200" b="0" i="1">
                            <a:latin typeface="Cambria Math" panose="02040503050406030204" pitchFamily="18" charset="0"/>
                          </a:rPr>
                        </m:ctrlPr>
                      </m:dPr>
                      <m:e>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𝑖</m:t>
                            </m:r>
                          </m:sub>
                        </m:sSub>
                      </m:e>
                    </m:d>
                  </m:oMath>
                </a14:m>
                <a:r>
                  <a:rPr lang="zh-CN" altLang="zh-CN" sz="3200" b="0" dirty="0">
                    <a:ea typeface="华文楷体" panose="02010600040101010101" pitchFamily="2" charset="-122"/>
                    <a:cs typeface="Times New Roman" panose="02020603050405020304" pitchFamily="18" charset="0"/>
                  </a:rPr>
                  <a:t>的值为</a:t>
                </a:r>
                <a:r>
                  <a:rPr lang="en-US" altLang="zh-CN" sz="3200" b="0" dirty="0">
                    <a:ea typeface="华文楷体" panose="02010600040101010101" pitchFamily="2" charset="-122"/>
                    <a:cs typeface="Times New Roman" panose="02020603050405020304" pitchFamily="18" charset="0"/>
                  </a:rPr>
                  <a:t>0</a:t>
                </a:r>
                <a:r>
                  <a:rPr lang="zh-CN" altLang="zh-CN" sz="3200" b="0" dirty="0">
                    <a:ea typeface="华文楷体" panose="02010600040101010101" pitchFamily="2" charset="-122"/>
                    <a:cs typeface="Times New Roman" panose="02020603050405020304" pitchFamily="18" charset="0"/>
                  </a:rPr>
                  <a:t>到</a:t>
                </a:r>
                <a:r>
                  <a:rPr lang="en-US" altLang="zh-CN" sz="3200" b="0" dirty="0">
                    <a:ea typeface="华文楷体" panose="02010600040101010101" pitchFamily="2" charset="-122"/>
                    <a:cs typeface="Times New Roman" panose="02020603050405020304" pitchFamily="18" charset="0"/>
                  </a:rPr>
                  <a:t>m-1</a:t>
                </a:r>
                <a:r>
                  <a:rPr lang="zh-CN" altLang="zh-CN" sz="3200" b="0" dirty="0">
                    <a:ea typeface="华文楷体" panose="02010600040101010101" pitchFamily="2" charset="-122"/>
                    <a:cs typeface="Times New Roman" panose="02020603050405020304" pitchFamily="18" charset="0"/>
                  </a:rPr>
                  <a:t>之间的整数，且</a:t>
                </a:r>
                <a14:m>
                  <m:oMath xmlns:m="http://schemas.openxmlformats.org/officeDocument/2006/math">
                    <m:r>
                      <m:rPr>
                        <m:sty m:val="p"/>
                      </m:rPr>
                      <a:rPr lang="en-US" altLang="zh-CN" sz="3200" b="0">
                        <a:latin typeface="Cambria Math" panose="02040503050406030204" pitchFamily="18" charset="0"/>
                      </a:rPr>
                      <m:t>m</m:t>
                    </m:r>
                    <m:r>
                      <a:rPr lang="en-US" altLang="zh-CN" sz="3200" b="0">
                        <a:latin typeface="Cambria Math" panose="02040503050406030204" pitchFamily="18" charset="0"/>
                      </a:rPr>
                      <m:t>≥</m:t>
                    </m:r>
                    <m:r>
                      <m:rPr>
                        <m:sty m:val="p"/>
                      </m:rPr>
                      <a:rPr lang="en-US" altLang="zh-CN" sz="3200" b="0">
                        <a:latin typeface="Cambria Math" panose="02040503050406030204" pitchFamily="18" charset="0"/>
                      </a:rPr>
                      <m:t>n</m:t>
                    </m:r>
                  </m:oMath>
                </a14:m>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这段连续的存储空间称为</a:t>
                </a:r>
                <a:r>
                  <a:rPr lang="zh-CN" altLang="zh-CN" sz="3200" dirty="0">
                    <a:ea typeface="华文楷体" panose="02010600040101010101" pitchFamily="2" charset="-122"/>
                    <a:cs typeface="Times New Roman" panose="02020603050405020304" pitchFamily="18" charset="0"/>
                  </a:rPr>
                  <a:t>哈希表</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为哈希表的大小</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函数</a:t>
                </a:r>
                <a:r>
                  <a:rPr lang="en-US" altLang="zh-CN" sz="3200" b="0" dirty="0">
                    <a:ea typeface="华文楷体" panose="02010600040101010101" pitchFamily="2" charset="-122"/>
                    <a:cs typeface="Times New Roman" panose="02020603050405020304" pitchFamily="18" charset="0"/>
                  </a:rPr>
                  <a:t>H</a:t>
                </a:r>
                <a:r>
                  <a:rPr lang="zh-CN" altLang="zh-CN" sz="3200" b="0" dirty="0">
                    <a:ea typeface="华文楷体" panose="02010600040101010101" pitchFamily="2" charset="-122"/>
                    <a:cs typeface="Times New Roman" panose="02020603050405020304" pitchFamily="18" charset="0"/>
                  </a:rPr>
                  <a:t>称为</a:t>
                </a:r>
                <a:r>
                  <a:rPr lang="zh-CN" altLang="zh-CN" sz="3200" dirty="0">
                    <a:ea typeface="华文楷体" panose="02010600040101010101" pitchFamily="2" charset="-122"/>
                    <a:cs typeface="Times New Roman" panose="02020603050405020304" pitchFamily="18" charset="0"/>
                  </a:rPr>
                  <a:t>哈希函数</a:t>
                </a:r>
                <a:r>
                  <a:rPr lang="zh-CN" altLang="zh-CN" sz="3200" b="0" dirty="0">
                    <a:ea typeface="华文楷体" panose="02010600040101010101" pitchFamily="2" charset="-122"/>
                    <a:cs typeface="Times New Roman" panose="02020603050405020304" pitchFamily="18" charset="0"/>
                  </a:rPr>
                  <a:t>或</a:t>
                </a:r>
                <a:r>
                  <a:rPr lang="zh-CN" altLang="zh-CN" sz="3200" dirty="0">
                    <a:ea typeface="华文楷体" panose="02010600040101010101" pitchFamily="2" charset="-122"/>
                    <a:cs typeface="Times New Roman" panose="02020603050405020304" pitchFamily="18" charset="0"/>
                  </a:rPr>
                  <a:t>散列函数</a:t>
                </a:r>
                <a:r>
                  <a:rPr lang="zh-CN" altLang="en-US" sz="3200" dirty="0">
                    <a:ea typeface="华文楷体" panose="02010600040101010101" pitchFamily="2" charset="-122"/>
                    <a:cs typeface="Times New Roman" panose="02020603050405020304" pitchFamily="18" charset="0"/>
                  </a:rPr>
                  <a:t>。</a:t>
                </a:r>
                <a:endParaRPr lang="en-US" altLang="zh-CN" sz="320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实际存储的元素和哈希表大小的比值</a:t>
                </a:r>
                <a14:m>
                  <m:oMath xmlns:m="http://schemas.openxmlformats.org/officeDocument/2006/math">
                    <m:r>
                      <a:rPr lang="en-US" altLang="zh-CN" sz="3200" b="0">
                        <a:latin typeface="Cambria Math" panose="02040503050406030204" pitchFamily="18" charset="0"/>
                      </a:rPr>
                      <m:t>𝜕</m:t>
                    </m:r>
                    <m:r>
                      <a:rPr lang="en-US" altLang="zh-CN" sz="3200" b="0">
                        <a:latin typeface="Cambria Math" panose="02040503050406030204" pitchFamily="18" charset="0"/>
                      </a:rPr>
                      <m:t>=</m:t>
                    </m:r>
                    <m:f>
                      <m:fPr>
                        <m:type m:val="lin"/>
                        <m:ctrlPr>
                          <a:rPr lang="zh-CN" altLang="zh-CN" sz="3200" b="0" i="1">
                            <a:latin typeface="Cambria Math" panose="02040503050406030204" pitchFamily="18" charset="0"/>
                          </a:rPr>
                        </m:ctrlPr>
                      </m:fPr>
                      <m:num>
                        <m:r>
                          <a:rPr lang="en-US" altLang="zh-CN" sz="3200" b="0">
                            <a:latin typeface="Cambria Math" panose="02040503050406030204" pitchFamily="18" charset="0"/>
                          </a:rPr>
                          <m:t>𝑚</m:t>
                        </m:r>
                      </m:num>
                      <m:den>
                        <m:r>
                          <a:rPr lang="en-US" altLang="zh-CN" sz="3200" b="0">
                            <a:latin typeface="Cambria Math" panose="02040503050406030204" pitchFamily="18" charset="0"/>
                          </a:rPr>
                          <m:t>𝑛</m:t>
                        </m:r>
                      </m:den>
                    </m:f>
                  </m:oMath>
                </a14:m>
                <a:r>
                  <a:rPr lang="zh-CN" altLang="zh-CN" sz="3200" b="0" dirty="0">
                    <a:ea typeface="华文楷体" panose="02010600040101010101" pitchFamily="2" charset="-122"/>
                    <a:cs typeface="Times New Roman" panose="02020603050405020304" pitchFamily="18" charset="0"/>
                  </a:rPr>
                  <a:t>称为哈希表的</a:t>
                </a:r>
                <a:r>
                  <a:rPr lang="zh-CN" altLang="zh-CN" sz="3200" dirty="0">
                    <a:ea typeface="华文楷体" panose="02010600040101010101" pitchFamily="2" charset="-122"/>
                    <a:cs typeface="Times New Roman" panose="02020603050405020304" pitchFamily="18" charset="0"/>
                  </a:rPr>
                  <a:t>负载因子</a:t>
                </a:r>
                <a:r>
                  <a:rPr lang="zh-CN" altLang="zh-CN" sz="3200" b="0" dirty="0">
                    <a:ea typeface="华文楷体" panose="02010600040101010101" pitchFamily="2" charset="-122"/>
                    <a:cs typeface="Times New Roman" panose="02020603050405020304" pitchFamily="18" charset="0"/>
                  </a:rPr>
                  <a:t>或者</a:t>
                </a:r>
                <a:r>
                  <a:rPr lang="zh-CN" altLang="zh-CN" sz="3200" dirty="0">
                    <a:ea typeface="华文楷体" panose="02010600040101010101" pitchFamily="2" charset="-122"/>
                    <a:cs typeface="Times New Roman" panose="02020603050405020304" pitchFamily="18" charset="0"/>
                  </a:rPr>
                  <a:t>负载系数</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863974" y="1346990"/>
                <a:ext cx="10817952" cy="4923181"/>
              </a:xfrm>
              <a:blipFill>
                <a:blip r:embed="rId3"/>
                <a:stretch>
                  <a:fillRect l="-1297" t="-743" r="-2931"/>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相关概念</a:t>
            </a:r>
          </a:p>
        </p:txBody>
      </p:sp>
    </p:spTree>
    <p:extLst>
      <p:ext uri="{BB962C8B-B14F-4D97-AF65-F5344CB8AC3E}">
        <p14:creationId xmlns:p14="http://schemas.microsoft.com/office/powerpoint/2010/main" val="15748973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21968" y="753214"/>
            <a:ext cx="10817952" cy="2680452"/>
          </a:xfrm>
        </p:spPr>
        <p:txBody>
          <a:bodyPr>
            <a:noAutofit/>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理想的哈希函数是将不同的数据分别映射到不同的地址，查找会达到最理想的时间复杂度</a:t>
            </a:r>
            <a:r>
              <a:rPr lang="en-US" altLang="zh-CN" sz="3200" b="0" dirty="0">
                <a:ea typeface="华文楷体" panose="02010600040101010101" pitchFamily="2" charset="-122"/>
                <a:cs typeface="Times New Roman" panose="02020603050405020304" pitchFamily="18" charset="0"/>
              </a:rPr>
              <a:t>O(1)</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负载因子越大，空间利用率越高，哈希函数就越难找。</a:t>
            </a: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   </a:t>
            </a:r>
            <a:r>
              <a:rPr lang="zh-CN" altLang="zh-CN" sz="3200" b="0" dirty="0">
                <a:ea typeface="华文楷体" panose="02010600040101010101" pitchFamily="2" charset="-122"/>
                <a:cs typeface="Times New Roman" panose="02020603050405020304" pitchFamily="18" charset="0"/>
              </a:rPr>
              <a:t>负载因子越小，冲突的可能性越小，但空间利用率越低。</a:t>
            </a:r>
            <a:endParaRPr lang="en-US" altLang="zh-CN" sz="3200" b="0" dirty="0">
              <a:ea typeface="华文楷体" panose="02010600040101010101" pitchFamily="2" charset="-122"/>
              <a:cs typeface="Times New Roman" panose="02020603050405020304" pitchFamily="18" charset="0"/>
            </a:endParaRPr>
          </a:p>
        </p:txBody>
      </p:sp>
      <p:sp>
        <p:nvSpPr>
          <p:cNvPr id="3" name="矩形 2"/>
          <p:cNvSpPr/>
          <p:nvPr/>
        </p:nvSpPr>
        <p:spPr>
          <a:xfrm>
            <a:off x="421968" y="3732246"/>
            <a:ext cx="5305651" cy="584775"/>
          </a:xfrm>
          <a:prstGeom prst="rect">
            <a:avLst/>
          </a:prstGeom>
        </p:spPr>
        <p:txBody>
          <a:bodyPr wrap="square">
            <a:spAutoFit/>
          </a:bodyPr>
          <a:lstStyle/>
          <a:p>
            <a:r>
              <a:rPr lang="zh-CN" altLang="en-US" sz="3200" b="1" dirty="0">
                <a:latin typeface="华文楷体" panose="02010600040101010101" pitchFamily="2" charset="-122"/>
                <a:ea typeface="华文楷体" panose="02010600040101010101" pitchFamily="2" charset="-122"/>
              </a:rPr>
              <a:t>好的哈希函数，须满足：</a:t>
            </a:r>
          </a:p>
        </p:txBody>
      </p:sp>
      <p:sp>
        <p:nvSpPr>
          <p:cNvPr id="4" name="文本框 3"/>
          <p:cNvSpPr txBox="1"/>
          <p:nvPr/>
        </p:nvSpPr>
        <p:spPr>
          <a:xfrm>
            <a:off x="421968" y="4615601"/>
            <a:ext cx="11577199" cy="1569660"/>
          </a:xfrm>
          <a:prstGeom prst="rect">
            <a:avLst/>
          </a:prstGeom>
          <a:noFill/>
        </p:spPr>
        <p:txBody>
          <a:bodyPr wrap="square" rtlCol="0">
            <a:spAutoFit/>
          </a:bodyPr>
          <a:lstStyle/>
          <a:p>
            <a:pPr lvl="0"/>
            <a:r>
              <a:rPr lang="zh-CN" altLang="zh-CN" sz="3200" dirty="0">
                <a:latin typeface="华文楷体" panose="02010600040101010101" pitchFamily="2" charset="-122"/>
                <a:ea typeface="华文楷体" panose="02010600040101010101" pitchFamily="2" charset="-122"/>
              </a:rPr>
              <a:t>计算速度快</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哈希到的地址均匀、冲突少</a:t>
            </a:r>
            <a:r>
              <a:rPr lang="zh-CN" altLang="en-US" sz="3200" dirty="0">
                <a:latin typeface="华文楷体" panose="02010600040101010101" pitchFamily="2" charset="-122"/>
                <a:ea typeface="华文楷体" panose="02010600040101010101" pitchFamily="2" charset="-122"/>
              </a:rPr>
              <a:t>；</a:t>
            </a:r>
            <a:r>
              <a:rPr lang="zh-CN" altLang="zh-CN" sz="3200" dirty="0">
                <a:highlight>
                  <a:srgbClr val="FFFF00"/>
                </a:highlight>
                <a:latin typeface="华文楷体" panose="02010600040101010101" pitchFamily="2" charset="-122"/>
                <a:ea typeface="华文楷体" panose="02010600040101010101" pitchFamily="2" charset="-122"/>
              </a:rPr>
              <a:t>哈希表的负载因子高</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尽量减少空间的浪费。</a:t>
            </a:r>
            <a:r>
              <a:rPr lang="zh-CN" altLang="en-US" sz="3200" dirty="0">
                <a:latin typeface="华文楷体" panose="02010600040101010101" pitchFamily="2" charset="-122"/>
                <a:ea typeface="华文楷体" panose="02010600040101010101" pitchFamily="2" charset="-122"/>
              </a:rPr>
              <a:t>但这些要求常常互相矛盾。</a:t>
            </a:r>
            <a:endParaRPr lang="zh-CN" altLang="zh-CN" sz="3200" dirty="0">
              <a:latin typeface="华文楷体" panose="02010600040101010101" pitchFamily="2" charset="-122"/>
              <a:ea typeface="华文楷体" panose="02010600040101010101" pitchFamily="2" charset="-122"/>
            </a:endParaRPr>
          </a:p>
          <a:p>
            <a:endParaRPr lang="zh-CN" altLang="en-US"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14259389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哈希查找概念</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solidFill>
                  <a:srgbClr val="FF0000"/>
                </a:solidFill>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哈希函数</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冲突解决</a:t>
            </a:r>
            <a:endParaRPr lang="en-US" altLang="zh-CN" sz="2800" dirty="0">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哈希查找：</a:t>
            </a:r>
          </a:p>
        </p:txBody>
      </p:sp>
    </p:spTree>
    <p:extLst>
      <p:ext uri="{BB962C8B-B14F-4D97-AF65-F5344CB8AC3E}">
        <p14:creationId xmlns:p14="http://schemas.microsoft.com/office/powerpoint/2010/main" val="157848114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639884"/>
                <a:ext cx="11162884" cy="476091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哈希函数的选择没有一个统一的方法，通常和实际应用中数据元素值的具体特点和分布有关。</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以下是一些常见的散列函数选取方法：</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514350" lvl="0" indent="-514350">
                  <a:buFont typeface="+mj-lt"/>
                  <a:buAutoNum type="arabicPeriod"/>
                </a:pPr>
                <a:r>
                  <a:rPr lang="zh-CN" altLang="zh-CN" sz="2800" b="0" dirty="0">
                    <a:highlight>
                      <a:srgbClr val="FFFF00"/>
                    </a:highlight>
                    <a:ea typeface="华文楷体" panose="02010600040101010101" pitchFamily="2" charset="-122"/>
                    <a:cs typeface="Times New Roman" panose="02020603050405020304" pitchFamily="18" charset="0"/>
                  </a:rPr>
                  <a:t>直接寻址法：</a:t>
                </a:r>
                <a:r>
                  <a:rPr lang="en-US" altLang="zh-CN" sz="2800" b="0" dirty="0">
                    <a:highlight>
                      <a:srgbClr val="FFFF00"/>
                    </a:highlight>
                    <a:ea typeface="华文楷体" panose="02010600040101010101" pitchFamily="2" charset="-122"/>
                    <a:cs typeface="Times New Roman" panose="02020603050405020304" pitchFamily="18" charset="0"/>
                  </a:rPr>
                  <a:t> </a:t>
                </a:r>
                <a:r>
                  <a:rPr lang="zh-CN" altLang="zh-CN" sz="2800" b="0" dirty="0">
                    <a:highlight>
                      <a:srgbClr val="FFFF00"/>
                    </a:highlight>
                    <a:ea typeface="华文楷体" panose="02010600040101010101" pitchFamily="2" charset="-122"/>
                    <a:cs typeface="Times New Roman" panose="02020603050405020304" pitchFamily="18" charset="0"/>
                  </a:rPr>
                  <a:t>哈希函数为</a:t>
                </a:r>
                <a:r>
                  <a:rPr lang="en-US" altLang="zh-CN" sz="2800" b="0" dirty="0">
                    <a:highlight>
                      <a:srgbClr val="FFFF00"/>
                    </a:highlight>
                    <a:ea typeface="华文楷体" panose="02010600040101010101" pitchFamily="2" charset="-122"/>
                    <a:cs typeface="Times New Roman" panose="02020603050405020304" pitchFamily="18" charset="0"/>
                  </a:rPr>
                  <a:t>H(key) = a*</a:t>
                </a:r>
                <a:r>
                  <a:rPr lang="en-US" altLang="zh-CN" sz="2800" b="0" dirty="0" err="1">
                    <a:highlight>
                      <a:srgbClr val="FFFF00"/>
                    </a:highlight>
                    <a:ea typeface="华文楷体" panose="02010600040101010101" pitchFamily="2" charset="-122"/>
                    <a:cs typeface="Times New Roman" panose="02020603050405020304" pitchFamily="18" charset="0"/>
                  </a:rPr>
                  <a:t>key+b</a:t>
                </a:r>
                <a:r>
                  <a:rPr lang="zh-CN" altLang="zh-CN" sz="2800" b="0" dirty="0">
                    <a:highlight>
                      <a:srgbClr val="FFFF00"/>
                    </a:highlight>
                    <a:ea typeface="华文楷体" panose="02010600040101010101" pitchFamily="2" charset="-122"/>
                    <a:cs typeface="Times New Roman" panose="02020603050405020304" pitchFamily="18" charset="0"/>
                  </a:rPr>
                  <a:t>。</a:t>
                </a:r>
              </a:p>
              <a:p>
                <a:pPr marL="457200" indent="0">
                  <a:buNone/>
                </a:pPr>
                <a:r>
                  <a:rPr lang="zh-CN" altLang="zh-CN" sz="2800" b="0" dirty="0">
                    <a:ea typeface="华文楷体" panose="02010600040101010101" pitchFamily="2" charset="-122"/>
                    <a:cs typeface="Times New Roman" panose="02020603050405020304" pitchFamily="18" charset="0"/>
                  </a:rPr>
                  <a:t>如元素关键字序列</a:t>
                </a:r>
                <a:r>
                  <a:rPr lang="en-US" altLang="zh-CN" sz="2800" b="0" dirty="0">
                    <a:ea typeface="华文楷体" panose="02010600040101010101" pitchFamily="2" charset="-122"/>
                    <a:cs typeface="Times New Roman" panose="02020603050405020304" pitchFamily="18" charset="0"/>
                  </a:rPr>
                  <a:t>{100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330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520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815}</a:t>
                </a:r>
                <a:r>
                  <a:rPr lang="zh-CN" altLang="zh-CN" sz="2800" b="0" dirty="0">
                    <a:ea typeface="华文楷体" panose="02010600040101010101" pitchFamily="2" charset="-122"/>
                    <a:cs typeface="Times New Roman" panose="02020603050405020304" pitchFamily="18" charset="0"/>
                  </a:rPr>
                  <a:t>， 通过函数</a:t>
                </a:r>
                <a:r>
                  <a:rPr lang="en-US" altLang="zh-CN" sz="2800" b="0" dirty="0">
                    <a:ea typeface="华文楷体" panose="02010600040101010101" pitchFamily="2" charset="-122"/>
                    <a:cs typeface="Times New Roman" panose="02020603050405020304" pitchFamily="18" charset="0"/>
                  </a:rPr>
                  <a:t>H(key) = key/100-1</a:t>
                </a:r>
                <a:r>
                  <a:rPr lang="zh-CN" altLang="zh-CN" sz="2800" b="0" dirty="0">
                    <a:ea typeface="华文楷体" panose="02010600040101010101" pitchFamily="2" charset="-122"/>
                    <a:cs typeface="Times New Roman" panose="02020603050405020304" pitchFamily="18" charset="0"/>
                  </a:rPr>
                  <a:t>，将以上序列映射到</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7}</a:t>
                </a:r>
                <a:r>
                  <a:rPr lang="zh-CN" altLang="zh-CN" sz="2800" b="0" dirty="0">
                    <a:ea typeface="华文楷体" panose="02010600040101010101" pitchFamily="2" charset="-122"/>
                    <a:cs typeface="Times New Roman" panose="02020603050405020304" pitchFamily="18" charset="0"/>
                  </a:rPr>
                  <a:t>下标分量中。哈希表的大小可以取</a:t>
                </a:r>
                <a:r>
                  <a:rPr lang="en-US" altLang="zh-CN" sz="2800" b="0" dirty="0">
                    <a:ea typeface="华文楷体" panose="02010600040101010101" pitchFamily="2" charset="-122"/>
                    <a:cs typeface="Times New Roman" panose="02020603050405020304" pitchFamily="18" charset="0"/>
                  </a:rPr>
                  <a:t>m=8</a:t>
                </a:r>
                <a:r>
                  <a:rPr lang="zh-CN" altLang="zh-CN" sz="2800" b="0" dirty="0">
                    <a:ea typeface="华文楷体" panose="02010600040101010101" pitchFamily="2" charset="-122"/>
                    <a:cs typeface="Times New Roman" panose="02020603050405020304" pitchFamily="18" charset="0"/>
                  </a:rPr>
                  <a:t>，负载因子为</a:t>
                </a:r>
                <a14:m>
                  <m:oMath xmlns:m="http://schemas.openxmlformats.org/officeDocument/2006/math">
                    <m:r>
                      <a:rPr lang="en-US" altLang="zh-CN" sz="2800" b="0">
                        <a:latin typeface="Cambria Math" panose="02040503050406030204" pitchFamily="18" charset="0"/>
                      </a:rPr>
                      <m:t>𝜕</m:t>
                    </m:r>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6/8=0.75</a:t>
                </a:r>
                <a:r>
                  <a:rPr lang="zh-CN" altLang="zh-CN" sz="2800" b="0" dirty="0">
                    <a:ea typeface="华文楷体" panose="02010600040101010101" pitchFamily="2" charset="-122"/>
                    <a:cs typeface="Times New Roman" panose="02020603050405020304" pitchFamily="18" charset="0"/>
                  </a:rPr>
                  <a:t>。</a:t>
                </a:r>
              </a:p>
              <a:p>
                <a:pPr marL="258763" indent="0">
                  <a:buNone/>
                </a:pP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639884"/>
                <a:ext cx="11162884" cy="4760916"/>
              </a:xfrm>
              <a:blipFill>
                <a:blip r:embed="rId3"/>
                <a:stretch>
                  <a:fillRect l="-1147" t="-128" b="-153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哈希函数</a:t>
            </a:r>
          </a:p>
        </p:txBody>
      </p:sp>
    </p:spTree>
    <p:extLst>
      <p:ext uri="{BB962C8B-B14F-4D97-AF65-F5344CB8AC3E}">
        <p14:creationId xmlns:p14="http://schemas.microsoft.com/office/powerpoint/2010/main" val="121183869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195" name="Rectangle 3"/>
              <p:cNvSpPr>
                <a:spLocks noGrp="1" noChangeArrowheads="1"/>
              </p:cNvSpPr>
              <p:nvPr>
                <p:ph sz="quarter" idx="10"/>
              </p:nvPr>
            </p:nvSpPr>
            <p:spPr>
              <a:xfrm>
                <a:off x="315505" y="1639884"/>
                <a:ext cx="11162884" cy="4760916"/>
              </a:xfrm>
            </p:spPr>
            <p:txBody>
              <a:bodyPr>
                <a:noAutofit/>
              </a:bodyPr>
              <a:lstStyle/>
              <a:p>
                <a:pPr marL="514350" indent="-514350">
                  <a:buFont typeface="+mj-lt"/>
                  <a:buAutoNum type="arabicPeriod" startAt="2"/>
                </a:pPr>
                <a:r>
                  <a:rPr lang="zh-CN" altLang="zh-CN" sz="2800" b="0" dirty="0">
                    <a:ea typeface="华文楷体" panose="02010600040101010101" pitchFamily="2" charset="-122"/>
                    <a:cs typeface="Times New Roman" panose="02020603050405020304" pitchFamily="18" charset="0"/>
                  </a:rPr>
                  <a:t>除留余数法：哈希函数为</a:t>
                </a:r>
                <a:r>
                  <a:rPr lang="en-US" altLang="zh-CN" sz="2800" b="0" dirty="0">
                    <a:ea typeface="华文楷体" panose="02010600040101010101" pitchFamily="2" charset="-122"/>
                    <a:cs typeface="Times New Roman" panose="02020603050405020304" pitchFamily="18" charset="0"/>
                  </a:rPr>
                  <a:t>H(key) = key mod p</a:t>
                </a:r>
                <a:r>
                  <a:rPr lang="zh-CN" altLang="zh-CN" sz="2800" b="0" dirty="0">
                    <a:ea typeface="华文楷体" panose="02010600040101010101" pitchFamily="2" charset="-122"/>
                    <a:cs typeface="Times New Roman" panose="02020603050405020304" pitchFamily="18" charset="0"/>
                  </a:rPr>
                  <a:t>。</a:t>
                </a:r>
              </a:p>
              <a:p>
                <a:pPr marL="457200" indent="0">
                  <a:buNone/>
                </a:pPr>
                <a:r>
                  <a:rPr lang="zh-CN" altLang="zh-CN" sz="2800" b="0" dirty="0">
                    <a:ea typeface="华文楷体" panose="02010600040101010101" pitchFamily="2" charset="-122"/>
                    <a:cs typeface="Times New Roman" panose="02020603050405020304" pitchFamily="18" charset="0"/>
                  </a:rPr>
                  <a:t>通过对关键字除以</a:t>
                </a:r>
                <a:r>
                  <a:rPr lang="en-US" altLang="zh-CN" sz="2800" b="0" dirty="0">
                    <a:ea typeface="华文楷体" panose="02010600040101010101" pitchFamily="2" charset="-122"/>
                    <a:cs typeface="Times New Roman" panose="02020603050405020304" pitchFamily="18" charset="0"/>
                  </a:rPr>
                  <a:t>p</a:t>
                </a:r>
                <a:r>
                  <a:rPr lang="zh-CN" altLang="zh-CN" sz="2800" b="0" dirty="0">
                    <a:ea typeface="华文楷体" panose="02010600040101010101" pitchFamily="2" charset="-122"/>
                    <a:cs typeface="Times New Roman" panose="02020603050405020304" pitchFamily="18" charset="0"/>
                  </a:rPr>
                  <a:t>取余数计算出地址。如元素关键字序列</a:t>
                </a:r>
                <a:r>
                  <a:rPr lang="en-US" altLang="zh-CN" sz="2800" b="0" dirty="0">
                    <a:ea typeface="华文楷体" panose="02010600040101010101" pitchFamily="2" charset="-122"/>
                    <a:cs typeface="Times New Roman" panose="02020603050405020304" pitchFamily="18" charset="0"/>
                  </a:rPr>
                  <a:t>{35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192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76</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653}</a:t>
                </a:r>
                <a:r>
                  <a:rPr lang="zh-CN" altLang="zh-CN" sz="2800" b="0" dirty="0">
                    <a:ea typeface="华文楷体" panose="02010600040101010101" pitchFamily="2" charset="-122"/>
                    <a:cs typeface="Times New Roman" panose="02020603050405020304" pitchFamily="18" charset="0"/>
                  </a:rPr>
                  <a:t>， 通过函数</a:t>
                </a:r>
                <a:r>
                  <a:rPr lang="en-US" altLang="zh-CN" sz="2800" b="0" dirty="0">
                    <a:ea typeface="华文楷体" panose="02010600040101010101" pitchFamily="2" charset="-122"/>
                    <a:cs typeface="Times New Roman" panose="02020603050405020304" pitchFamily="18" charset="0"/>
                  </a:rPr>
                  <a:t>H(key) = key mod 7</a:t>
                </a:r>
                <a:r>
                  <a:rPr lang="zh-CN" altLang="zh-CN" sz="2800" b="0" dirty="0">
                    <a:ea typeface="华文楷体" panose="02010600040101010101" pitchFamily="2" charset="-122"/>
                    <a:cs typeface="Times New Roman" panose="02020603050405020304" pitchFamily="18" charset="0"/>
                  </a:rPr>
                  <a:t>，将以上序列映射到</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下标分量中。此例哈希表的大小可以取</a:t>
                </a:r>
                <a:r>
                  <a:rPr lang="en-US" altLang="zh-CN" sz="2800" b="0" dirty="0">
                    <a:ea typeface="华文楷体" panose="02010600040101010101" pitchFamily="2" charset="-122"/>
                    <a:cs typeface="Times New Roman" panose="02020603050405020304" pitchFamily="18" charset="0"/>
                  </a:rPr>
                  <a:t>m=7</a:t>
                </a:r>
                <a:r>
                  <a:rPr lang="zh-CN" altLang="zh-CN" sz="2800" b="0" dirty="0">
                    <a:ea typeface="华文楷体" panose="02010600040101010101" pitchFamily="2" charset="-122"/>
                    <a:cs typeface="Times New Roman" panose="02020603050405020304" pitchFamily="18" charset="0"/>
                  </a:rPr>
                  <a:t>，负载因子为</a:t>
                </a:r>
                <a14:m>
                  <m:oMath xmlns:m="http://schemas.openxmlformats.org/officeDocument/2006/math">
                    <m:r>
                      <a:rPr lang="en-US" altLang="zh-CN" sz="2800" b="0">
                        <a:latin typeface="Cambria Math" panose="02040503050406030204" pitchFamily="18" charset="0"/>
                      </a:rPr>
                      <m:t>𝜕</m:t>
                    </m:r>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6/7=0.86</a:t>
                </a:r>
                <a:r>
                  <a:rPr lang="zh-CN" altLang="zh-CN" sz="2800" b="0" dirty="0">
                    <a:ea typeface="华文楷体" panose="02010600040101010101" pitchFamily="2" charset="-122"/>
                    <a:cs typeface="Times New Roman" panose="02020603050405020304" pitchFamily="18" charset="0"/>
                  </a:rPr>
                  <a:t>。函数中</a:t>
                </a:r>
                <a:r>
                  <a:rPr lang="en-US" altLang="zh-CN" sz="2800" b="0" dirty="0">
                    <a:highlight>
                      <a:srgbClr val="FFFF00"/>
                    </a:highlight>
                    <a:ea typeface="华文楷体" panose="02010600040101010101" pitchFamily="2" charset="-122"/>
                    <a:cs typeface="Times New Roman" panose="02020603050405020304" pitchFamily="18" charset="0"/>
                  </a:rPr>
                  <a:t>p</a:t>
                </a:r>
                <a:r>
                  <a:rPr lang="zh-CN" altLang="zh-CN" sz="2800" b="0" dirty="0">
                    <a:highlight>
                      <a:srgbClr val="FFFF00"/>
                    </a:highlight>
                    <a:ea typeface="华文楷体" panose="02010600040101010101" pitchFamily="2" charset="-122"/>
                    <a:cs typeface="Times New Roman" panose="02020603050405020304" pitchFamily="18" charset="0"/>
                  </a:rPr>
                  <a:t>通常取</a:t>
                </a:r>
                <a:r>
                  <a:rPr lang="zh-CN" altLang="en-US" sz="2800" b="0" dirty="0">
                    <a:highlight>
                      <a:srgbClr val="FFFF00"/>
                    </a:highlight>
                    <a:ea typeface="华文楷体" panose="02010600040101010101" pitchFamily="2" charset="-122"/>
                    <a:cs typeface="Times New Roman" panose="02020603050405020304" pitchFamily="18" charset="0"/>
                  </a:rPr>
                  <a:t>小于</a:t>
                </a:r>
                <a:r>
                  <a:rPr lang="zh-CN" altLang="zh-CN" sz="2800" b="0" dirty="0">
                    <a:highlight>
                      <a:srgbClr val="FFFF00"/>
                    </a:highlight>
                    <a:ea typeface="华文楷体" panose="02010600040101010101" pitchFamily="2" charset="-122"/>
                    <a:cs typeface="Times New Roman" panose="02020603050405020304" pitchFamily="18" charset="0"/>
                  </a:rPr>
                  <a:t>元素个数</a:t>
                </a:r>
                <a:r>
                  <a:rPr lang="en-US" altLang="zh-CN" sz="2800" b="0" dirty="0">
                    <a:highlight>
                      <a:srgbClr val="FFFF00"/>
                    </a:highlight>
                    <a:ea typeface="华文楷体" panose="02010600040101010101" pitchFamily="2" charset="-122"/>
                    <a:cs typeface="Times New Roman" panose="02020603050405020304" pitchFamily="18" charset="0"/>
                  </a:rPr>
                  <a:t>n</a:t>
                </a:r>
                <a:r>
                  <a:rPr lang="zh-CN" altLang="zh-CN" sz="2800" b="0" dirty="0">
                    <a:highlight>
                      <a:srgbClr val="FFFF00"/>
                    </a:highlight>
                    <a:ea typeface="华文楷体" panose="02010600040101010101" pitchFamily="2" charset="-122"/>
                    <a:cs typeface="Times New Roman" panose="02020603050405020304" pitchFamily="18" charset="0"/>
                  </a:rPr>
                  <a:t>的最</a:t>
                </a:r>
                <a:r>
                  <a:rPr lang="zh-CN" altLang="en-US" sz="2800" b="0" dirty="0">
                    <a:highlight>
                      <a:srgbClr val="FFFF00"/>
                    </a:highlight>
                    <a:ea typeface="华文楷体" panose="02010600040101010101" pitchFamily="2" charset="-122"/>
                    <a:cs typeface="Times New Roman" panose="02020603050405020304" pitchFamily="18" charset="0"/>
                  </a:rPr>
                  <a:t>大</a:t>
                </a:r>
                <a:r>
                  <a:rPr lang="zh-CN" altLang="zh-CN" sz="2800" b="0" dirty="0">
                    <a:highlight>
                      <a:srgbClr val="FFFF00"/>
                    </a:highlight>
                    <a:ea typeface="华文楷体" panose="02010600040101010101" pitchFamily="2" charset="-122"/>
                    <a:cs typeface="Times New Roman" panose="02020603050405020304" pitchFamily="18" charset="0"/>
                  </a:rPr>
                  <a:t>的素数</a:t>
                </a:r>
                <a:r>
                  <a:rPr lang="zh-CN" altLang="zh-CN" sz="2800" b="0" dirty="0">
                    <a:ea typeface="华文楷体" panose="02010600040101010101" pitchFamily="2" charset="-122"/>
                    <a:cs typeface="Times New Roman" panose="02020603050405020304" pitchFamily="18" charset="0"/>
                  </a:rPr>
                  <a:t>，能保障元素全部入表，</a:t>
                </a:r>
                <a:r>
                  <a:rPr lang="en-US" altLang="zh-CN" sz="2800" b="0" dirty="0">
                    <a:ea typeface="华文楷体" panose="02010600040101010101" pitchFamily="2" charset="-122"/>
                    <a:cs typeface="Times New Roman" panose="02020603050405020304" pitchFamily="18" charset="0"/>
                  </a:rPr>
                  <a:t>p</a:t>
                </a:r>
                <a:r>
                  <a:rPr lang="zh-CN" altLang="zh-CN" sz="2800" b="0" dirty="0">
                    <a:ea typeface="华文楷体" panose="02010600040101010101" pitchFamily="2" charset="-122"/>
                    <a:cs typeface="Times New Roman" panose="02020603050405020304" pitchFamily="18" charset="0"/>
                  </a:rPr>
                  <a:t>取素数是为了尽量减少规律性的空间浪费。如当</a:t>
                </a:r>
                <a:r>
                  <a:rPr lang="en-US" altLang="zh-CN" sz="2800" b="0" dirty="0">
                    <a:ea typeface="华文楷体" panose="02010600040101010101" pitchFamily="2" charset="-122"/>
                    <a:cs typeface="Times New Roman" panose="02020603050405020304" pitchFamily="18" charset="0"/>
                  </a:rPr>
                  <a:t>p</a:t>
                </a:r>
                <a:r>
                  <a:rPr lang="zh-CN" altLang="zh-CN" sz="2800" b="0" dirty="0">
                    <a:ea typeface="华文楷体" panose="02010600040101010101" pitchFamily="2" charset="-122"/>
                    <a:cs typeface="Times New Roman" panose="02020603050405020304" pitchFamily="18" charset="0"/>
                  </a:rPr>
                  <a:t>和数据元素的关键字都是</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的倍数时，映射出来的地址就会是</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20</a:t>
                </a:r>
                <a:r>
                  <a:rPr lang="zh-CN" altLang="zh-CN" sz="2800" b="0" dirty="0">
                    <a:ea typeface="华文楷体" panose="02010600040101010101" pitchFamily="2" charset="-122"/>
                    <a:cs typeface="Times New Roman" panose="02020603050405020304" pitchFamily="18" charset="0"/>
                  </a:rPr>
                  <a:t>等等，这样会有</a:t>
                </a:r>
                <a:r>
                  <a:rPr lang="en-US" altLang="zh-CN" sz="2800" b="0" dirty="0">
                    <a:ea typeface="华文楷体" panose="02010600040101010101" pitchFamily="2" charset="-122"/>
                    <a:cs typeface="Times New Roman" panose="02020603050405020304" pitchFamily="18" charset="0"/>
                  </a:rPr>
                  <a:t>4/5</a:t>
                </a:r>
                <a:r>
                  <a:rPr lang="zh-CN" altLang="zh-CN" sz="2800" b="0" dirty="0">
                    <a:ea typeface="华文楷体" panose="02010600040101010101" pitchFamily="2" charset="-122"/>
                    <a:cs typeface="Times New Roman" panose="02020603050405020304" pitchFamily="18" charset="0"/>
                  </a:rPr>
                  <a:t>的空间浪费。</a:t>
                </a:r>
                <a:endParaRPr lang="en-US" altLang="zh-CN" sz="2800" b="0" dirty="0">
                  <a:ea typeface="华文楷体" panose="02010600040101010101" pitchFamily="2" charset="-122"/>
                  <a:cs typeface="Times New Roman" panose="02020603050405020304" pitchFamily="18" charset="0"/>
                </a:endParaRPr>
              </a:p>
            </p:txBody>
          </p:sp>
        </mc:Choice>
        <mc:Fallback>
          <p:sp>
            <p:nvSpPr>
              <p:cNvPr id="8195" name="Rectangle 3"/>
              <p:cNvSpPr>
                <a:spLocks noGrp="1" noRot="1" noChangeAspect="1" noMove="1" noResize="1" noEditPoints="1" noAdjustHandles="1" noChangeArrowheads="1" noChangeShapeType="1" noTextEdit="1"/>
              </p:cNvSpPr>
              <p:nvPr>
                <p:ph sz="quarter" idx="10"/>
              </p:nvPr>
            </p:nvSpPr>
            <p:spPr>
              <a:xfrm>
                <a:off x="315505" y="1639884"/>
                <a:ext cx="11162884" cy="4760916"/>
              </a:xfrm>
              <a:blipFill>
                <a:blip r:embed="rId3"/>
                <a:stretch>
                  <a:fillRect l="-983" t="-384" r="-3932"/>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哈希函数</a:t>
            </a:r>
          </a:p>
        </p:txBody>
      </p:sp>
    </p:spTree>
    <p:extLst>
      <p:ext uri="{BB962C8B-B14F-4D97-AF65-F5344CB8AC3E}">
        <p14:creationId xmlns:p14="http://schemas.microsoft.com/office/powerpoint/2010/main" val="55842361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4" y="1346990"/>
            <a:ext cx="8252026" cy="4760916"/>
          </a:xfrm>
        </p:spPr>
        <p:txBody>
          <a:bodyPr>
            <a:noAutofit/>
          </a:bodyPr>
          <a:lstStyle/>
          <a:p>
            <a:pPr marL="514350" indent="-514350">
              <a:buFont typeface="+mj-lt"/>
              <a:buAutoNum type="arabicPeriod" startAt="3"/>
            </a:pPr>
            <a:r>
              <a:rPr lang="zh-CN" altLang="zh-CN" sz="2800" b="0" dirty="0">
                <a:ea typeface="华文楷体" panose="02010600040101010101" pitchFamily="2" charset="-122"/>
                <a:cs typeface="Times New Roman" panose="02020603050405020304" pitchFamily="18" charset="0"/>
              </a:rPr>
              <a:t>数据分析法</a:t>
            </a:r>
            <a:r>
              <a:rPr lang="en-US" altLang="zh-CN" sz="2800" b="0" dirty="0">
                <a:ea typeface="华文楷体" panose="02010600040101010101" pitchFamily="2" charset="-122"/>
                <a:cs typeface="Times New Roman" panose="02020603050405020304" pitchFamily="18" charset="0"/>
              </a:rPr>
              <a:t>:</a:t>
            </a:r>
          </a:p>
          <a:p>
            <a:pPr marL="0" indent="0">
              <a:buNone/>
            </a:pPr>
            <a:r>
              <a:rPr lang="zh-CN" altLang="zh-CN" sz="2800" b="0" dirty="0">
                <a:ea typeface="华文楷体" panose="02010600040101010101" pitchFamily="2" charset="-122"/>
                <a:cs typeface="Times New Roman" panose="02020603050405020304" pitchFamily="18" charset="0"/>
              </a:rPr>
              <a:t>数据的关键字中如果有一些位上数据分布比较均匀，能区分出不同的数据元素，就可以将这些位取出来作为数据元素的存储地址用。如</a:t>
            </a:r>
            <a:r>
              <a:rPr lang="zh-CN" altLang="en-US" sz="2800" b="0" dirty="0">
                <a:ea typeface="华文楷体" panose="02010600040101010101" pitchFamily="2" charset="-122"/>
                <a:cs typeface="Times New Roman" panose="02020603050405020304" pitchFamily="18" charset="0"/>
              </a:rPr>
              <a:t>右侧</a:t>
            </a:r>
            <a:r>
              <a:rPr lang="zh-CN" altLang="zh-CN" sz="2800" b="0" dirty="0">
                <a:ea typeface="华文楷体" panose="02010600040101010101" pitchFamily="2" charset="-122"/>
                <a:cs typeface="Times New Roman" panose="02020603050405020304" pitchFamily="18" charset="0"/>
              </a:rPr>
              <a:t>这组元素关键字</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这组元素前面</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位不能区分出不同元素，单用第</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位就能区分出不同元素，再加上数据元素的个数不超过</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，故取第</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位作为哈希函数值就可以了，它们被映射到</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7}</a:t>
            </a:r>
            <a:r>
              <a:rPr lang="zh-CN" altLang="zh-CN" sz="2800" b="0" dirty="0">
                <a:ea typeface="华文楷体" panose="02010600040101010101" pitchFamily="2" charset="-122"/>
                <a:cs typeface="Times New Roman" panose="02020603050405020304" pitchFamily="18" charset="0"/>
              </a:rPr>
              <a:t>下标分量上。</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哈希函数</a:t>
            </a:r>
          </a:p>
        </p:txBody>
      </p:sp>
      <p:sp>
        <p:nvSpPr>
          <p:cNvPr id="2" name="文本框 1"/>
          <p:cNvSpPr txBox="1"/>
          <p:nvPr/>
        </p:nvSpPr>
        <p:spPr>
          <a:xfrm>
            <a:off x="8984974" y="1967949"/>
            <a:ext cx="2425147" cy="2677656"/>
          </a:xfrm>
          <a:prstGeom prst="rect">
            <a:avLst/>
          </a:prstGeom>
          <a:noFill/>
        </p:spPr>
        <p:txBody>
          <a:bodyPr wrap="square" rtlCol="0">
            <a:spAutoFit/>
          </a:bodyPr>
          <a:lstStyle/>
          <a:p>
            <a:r>
              <a:rPr lang="en-US" altLang="zh-CN" sz="2800" dirty="0"/>
              <a:t>3 4 2 0 4 2 2 6</a:t>
            </a:r>
            <a:endParaRPr lang="zh-CN" altLang="zh-CN" sz="2800" dirty="0"/>
          </a:p>
          <a:p>
            <a:r>
              <a:rPr lang="en-US" altLang="zh-CN" sz="2800" dirty="0"/>
              <a:t>3 4 2 0 5 8 7 9</a:t>
            </a:r>
            <a:endParaRPr lang="zh-CN" altLang="zh-CN" sz="2800" dirty="0"/>
          </a:p>
          <a:p>
            <a:r>
              <a:rPr lang="en-US" altLang="zh-CN" sz="2800" dirty="0"/>
              <a:t>3 4 2 0 3 2 9 6</a:t>
            </a:r>
            <a:endParaRPr lang="zh-CN" altLang="zh-CN" sz="2800" dirty="0"/>
          </a:p>
          <a:p>
            <a:r>
              <a:rPr lang="en-US" altLang="zh-CN" sz="2800" dirty="0"/>
              <a:t>5 4 7 4 2 2 0 6</a:t>
            </a:r>
            <a:endParaRPr lang="zh-CN" altLang="zh-CN" sz="2800" dirty="0"/>
          </a:p>
          <a:p>
            <a:r>
              <a:rPr lang="en-US" altLang="zh-CN" sz="2800" dirty="0"/>
              <a:t>5 4 7 4 0 1 7 7</a:t>
            </a:r>
            <a:endParaRPr lang="zh-CN" altLang="zh-CN" sz="2800" dirty="0"/>
          </a:p>
          <a:p>
            <a:r>
              <a:rPr lang="en-US" altLang="zh-CN" sz="2800" dirty="0"/>
              <a:t>5 4 7 4 7 5 0 0</a:t>
            </a:r>
            <a:endParaRPr lang="zh-CN" altLang="zh-CN" sz="2800" dirty="0"/>
          </a:p>
        </p:txBody>
      </p:sp>
    </p:spTree>
    <p:extLst>
      <p:ext uri="{BB962C8B-B14F-4D97-AF65-F5344CB8AC3E}">
        <p14:creationId xmlns:p14="http://schemas.microsoft.com/office/powerpoint/2010/main" val="147378356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4" y="1346990"/>
            <a:ext cx="11571696" cy="5232714"/>
          </a:xfrm>
        </p:spPr>
        <p:txBody>
          <a:bodyPr>
            <a:noAutofit/>
          </a:bodyPr>
          <a:lstStyle/>
          <a:p>
            <a:pPr marL="514350" indent="-514350">
              <a:buFont typeface="+mj-lt"/>
              <a:buAutoNum type="arabicPeriod" startAt="4"/>
            </a:pPr>
            <a:r>
              <a:rPr lang="zh-CN" altLang="zh-CN" sz="2800" b="0" dirty="0">
                <a:ea typeface="华文楷体" panose="02010600040101010101" pitchFamily="2" charset="-122"/>
                <a:cs typeface="Times New Roman" panose="02020603050405020304" pitchFamily="18" charset="0"/>
              </a:rPr>
              <a:t>平方取中法</a:t>
            </a:r>
            <a:r>
              <a:rPr lang="en-US" altLang="zh-CN" sz="2800" b="0" dirty="0">
                <a:ea typeface="华文楷体" panose="02010600040101010101" pitchFamily="2" charset="-122"/>
                <a:cs typeface="Times New Roman" panose="02020603050405020304" pitchFamily="18" charset="0"/>
              </a:rPr>
              <a:t>:</a:t>
            </a:r>
          </a:p>
          <a:p>
            <a:pPr marL="0" indent="0">
              <a:buNone/>
            </a:pPr>
            <a:r>
              <a:rPr lang="zh-CN" altLang="zh-CN" sz="2800" b="0" dirty="0">
                <a:ea typeface="华文楷体" panose="02010600040101010101" pitchFamily="2" charset="-122"/>
                <a:cs typeface="Times New Roman" panose="02020603050405020304" pitchFamily="18" charset="0"/>
              </a:rPr>
              <a:t>如果关键字分布不均匀，也可以将关键字首先平方，有时平方后的结果中的几位就会变得均匀，这时再用直接定址或者数据分析法获得合适的哈希地址。如关键字</a:t>
            </a:r>
            <a:r>
              <a:rPr lang="en-US" altLang="zh-CN" sz="2800" b="0" dirty="0">
                <a:ea typeface="华文楷体" panose="02010600040101010101" pitchFamily="2" charset="-122"/>
                <a:cs typeface="Times New Roman" panose="02020603050405020304" pitchFamily="18" charset="0"/>
              </a:rPr>
              <a:t>136</a:t>
            </a:r>
            <a:r>
              <a:rPr lang="zh-CN" altLang="zh-CN" sz="2800" b="0" dirty="0">
                <a:ea typeface="华文楷体" panose="02010600040101010101" pitchFamily="2" charset="-122"/>
                <a:cs typeface="Times New Roman" panose="02020603050405020304" pitchFamily="18" charset="0"/>
              </a:rPr>
              <a:t>，平方后为</a:t>
            </a:r>
            <a:r>
              <a:rPr lang="en-US" altLang="zh-CN" sz="2800" b="0" dirty="0">
                <a:ea typeface="华文楷体" panose="02010600040101010101" pitchFamily="2" charset="-122"/>
                <a:cs typeface="Times New Roman" panose="02020603050405020304" pitchFamily="18" charset="0"/>
              </a:rPr>
              <a:t>18496</a:t>
            </a:r>
            <a:r>
              <a:rPr lang="zh-CN" altLang="zh-CN" sz="2800" b="0" dirty="0">
                <a:ea typeface="华文楷体" panose="02010600040101010101" pitchFamily="2" charset="-122"/>
                <a:cs typeface="Times New Roman" panose="02020603050405020304" pitchFamily="18" charset="0"/>
              </a:rPr>
              <a:t>，取其中的第</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位得</a:t>
            </a:r>
            <a:r>
              <a:rPr lang="en-US" altLang="zh-CN" sz="2800" b="0" dirty="0">
                <a:ea typeface="华文楷体" panose="02010600040101010101" pitchFamily="2" charset="-122"/>
                <a:cs typeface="Times New Roman" panose="02020603050405020304" pitchFamily="18" charset="0"/>
              </a:rPr>
              <a:t>49</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49</a:t>
            </a:r>
            <a:r>
              <a:rPr lang="zh-CN" altLang="zh-CN" sz="2800" b="0" dirty="0">
                <a:ea typeface="华文楷体" panose="02010600040101010101" pitchFamily="2" charset="-122"/>
                <a:cs typeface="Times New Roman" panose="02020603050405020304" pitchFamily="18" charset="0"/>
              </a:rPr>
              <a:t>便为关键字</a:t>
            </a:r>
            <a:r>
              <a:rPr lang="en-US" altLang="zh-CN" sz="2800" b="0" dirty="0">
                <a:ea typeface="华文楷体" panose="02010600040101010101" pitchFamily="2" charset="-122"/>
                <a:cs typeface="Times New Roman" panose="02020603050405020304" pitchFamily="18" charset="0"/>
              </a:rPr>
              <a:t>136</a:t>
            </a:r>
            <a:r>
              <a:rPr lang="zh-CN" altLang="zh-CN" sz="2800" b="0" dirty="0">
                <a:ea typeface="华文楷体" panose="02010600040101010101" pitchFamily="2" charset="-122"/>
                <a:cs typeface="Times New Roman" panose="02020603050405020304" pitchFamily="18" charset="0"/>
              </a:rPr>
              <a:t>的数据元素的哈希地址。</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514350" indent="-514350">
              <a:buFont typeface="+mj-lt"/>
              <a:buAutoNum type="arabicPeriod" startAt="5"/>
            </a:pPr>
            <a:r>
              <a:rPr lang="zh-CN" altLang="en-US" sz="2800" b="0" dirty="0">
                <a:ea typeface="华文楷体" panose="02010600040101010101" pitchFamily="2" charset="-122"/>
                <a:cs typeface="Times New Roman" panose="02020603050405020304" pitchFamily="18" charset="0"/>
              </a:rPr>
              <a:t>折叠</a:t>
            </a:r>
            <a:r>
              <a:rPr lang="zh-CN" altLang="zh-CN" sz="2800" b="0" dirty="0">
                <a:ea typeface="华文楷体" panose="02010600040101010101" pitchFamily="2" charset="-122"/>
                <a:cs typeface="Times New Roman" panose="02020603050405020304" pitchFamily="18" charset="0"/>
              </a:rPr>
              <a:t>法</a:t>
            </a:r>
            <a:r>
              <a:rPr lang="en-US" altLang="zh-CN" sz="2800" b="0" dirty="0">
                <a:ea typeface="华文楷体" panose="02010600040101010101" pitchFamily="2" charset="-122"/>
                <a:cs typeface="Times New Roman" panose="02020603050405020304" pitchFamily="18" charset="0"/>
              </a:rPr>
              <a:t>:</a:t>
            </a:r>
          </a:p>
          <a:p>
            <a:pPr marL="0" indent="0">
              <a:buNone/>
            </a:pPr>
            <a:r>
              <a:rPr lang="zh-CN" altLang="zh-CN" sz="2800" b="0" dirty="0">
                <a:ea typeface="华文楷体" panose="02010600040101010101" pitchFamily="2" charset="-122"/>
                <a:cs typeface="Times New Roman" panose="02020603050405020304" pitchFamily="18" charset="0"/>
              </a:rPr>
              <a:t>当关键字位数相比于数据元素的个数大得多，也可以将其按照哈希表大小分割成若干段，并将这些段相加，得到的和作为哈希地址。</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哈希函数</a:t>
            </a:r>
          </a:p>
        </p:txBody>
      </p:sp>
    </p:spTree>
    <p:extLst>
      <p:ext uri="{BB962C8B-B14F-4D97-AF65-F5344CB8AC3E}">
        <p14:creationId xmlns:p14="http://schemas.microsoft.com/office/powerpoint/2010/main" val="34144364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哈希查找概念</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哈希函数</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冲突解决</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哈希查找：</a:t>
            </a:r>
          </a:p>
        </p:txBody>
      </p:sp>
    </p:spTree>
    <p:extLst>
      <p:ext uri="{BB962C8B-B14F-4D97-AF65-F5344CB8AC3E}">
        <p14:creationId xmlns:p14="http://schemas.microsoft.com/office/powerpoint/2010/main" val="3089186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顺序查找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折半查找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插值查找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分块查找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96153845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639884"/>
            <a:ext cx="11162884" cy="4760916"/>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在考虑到空间负载因子的情况下，很难找到一个函数能将所有数据都映射不同的地址上去，势必会存在两个关键字值不同的数据却得到了相同的哈希地址，这就叫</a:t>
            </a:r>
            <a:r>
              <a:rPr lang="zh-CN" altLang="zh-CN" sz="2800" dirty="0">
                <a:latin typeface="华文楷体" panose="02010600040101010101" pitchFamily="2" charset="-122"/>
                <a:ea typeface="华文楷体" panose="02010600040101010101" pitchFamily="2" charset="-122"/>
              </a:rPr>
              <a:t>冲突</a:t>
            </a:r>
            <a:r>
              <a:rPr lang="zh-CN" altLang="zh-CN" sz="2800" b="0" dirty="0">
                <a:latin typeface="华文楷体" panose="02010600040101010101" pitchFamily="2" charset="-122"/>
                <a:ea typeface="华文楷体" panose="02010600040101010101" pitchFamily="2" charset="-122"/>
              </a:rPr>
              <a:t>。一旦发生了冲突，就要采取一定的措施解决冲突了。</a:t>
            </a:r>
            <a:r>
              <a:rPr lang="zh-CN" altLang="en-US" sz="2800" b="0" dirty="0">
                <a:latin typeface="华文楷体" panose="02010600040101010101" pitchFamily="2" charset="-122"/>
                <a:ea typeface="华文楷体" panose="02010600040101010101" pitchFamily="2" charset="-122"/>
              </a:rPr>
              <a:t>映射到同一地址上的不同关键字称</a:t>
            </a:r>
            <a:r>
              <a:rPr lang="zh-CN" altLang="en-US" sz="2800" dirty="0">
                <a:latin typeface="华文楷体" panose="02010600040101010101" pitchFamily="2" charset="-122"/>
                <a:ea typeface="华文楷体" panose="02010600040101010101" pitchFamily="2" charset="-122"/>
              </a:rPr>
              <a:t>同义词</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常见的解决冲突的办法有线性探测法、二次探测法、链地址法等。其中前两种方法，冲突时重新计算哈希地址，再计算出的地址仍然在原来的哈希表中，因此称为</a:t>
            </a:r>
            <a:r>
              <a:rPr lang="zh-CN" altLang="zh-CN" sz="2800" dirty="0">
                <a:latin typeface="华文楷体" panose="02010600040101010101" pitchFamily="2" charset="-122"/>
                <a:ea typeface="华文楷体" panose="02010600040101010101" pitchFamily="2" charset="-122"/>
              </a:rPr>
              <a:t>闭哈希表</a:t>
            </a:r>
            <a:r>
              <a:rPr lang="zh-CN" altLang="zh-CN" sz="2800" b="0" dirty="0">
                <a:latin typeface="华文楷体" panose="02010600040101010101" pitchFamily="2" charset="-122"/>
                <a:ea typeface="华文楷体" panose="02010600040101010101" pitchFamily="2" charset="-122"/>
              </a:rPr>
              <a:t>。相反，如果冲突时在原来的哈希表外寻找一个存储地址，则称为</a:t>
            </a:r>
            <a:r>
              <a:rPr lang="zh-CN" altLang="zh-CN" sz="2800" dirty="0">
                <a:latin typeface="华文楷体" panose="02010600040101010101" pitchFamily="2" charset="-122"/>
                <a:ea typeface="华文楷体" panose="02010600040101010101" pitchFamily="2" charset="-122"/>
              </a:rPr>
              <a:t>开哈希表</a:t>
            </a:r>
            <a:r>
              <a:rPr lang="zh-CN" altLang="zh-CN" sz="2800" b="0" dirty="0">
                <a:latin typeface="华文楷体" panose="02010600040101010101" pitchFamily="2" charset="-122"/>
                <a:ea typeface="华文楷体" panose="02010600040101010101" pitchFamily="2" charset="-122"/>
              </a:rPr>
              <a:t>，链地址法就是这种。</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闭哈希表和开哈希表</a:t>
            </a:r>
          </a:p>
        </p:txBody>
      </p:sp>
    </p:spTree>
    <p:extLst>
      <p:ext uri="{BB962C8B-B14F-4D97-AF65-F5344CB8AC3E}">
        <p14:creationId xmlns:p14="http://schemas.microsoft.com/office/powerpoint/2010/main" val="183496804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93437"/>
            <a:ext cx="11162884" cy="2216499"/>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当冲突发生时用</a:t>
            </a:r>
            <a:r>
              <a:rPr lang="en-US" altLang="zh-CN" sz="2800" b="0" dirty="0">
                <a:ea typeface="华文楷体" panose="02010600040101010101" pitchFamily="2" charset="-122"/>
                <a:cs typeface="Times New Roman" panose="02020603050405020304" pitchFamily="18" charset="0"/>
              </a:rPr>
              <a:t>(H(key)+</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的方法重新定址。其中</a:t>
            </a:r>
            <a:r>
              <a:rPr lang="en-US" altLang="zh-CN" sz="2800" b="0" dirty="0" err="1">
                <a:ea typeface="华文楷体" panose="02010600040101010101" pitchFamily="2" charset="-122"/>
                <a:cs typeface="Times New Roman" panose="02020603050405020304" pitchFamily="18" charset="0"/>
              </a:rPr>
              <a:t>i</a:t>
            </a:r>
            <a:r>
              <a:rPr lang="zh-CN" altLang="zh-CN" sz="2800" b="0" dirty="0">
                <a:ea typeface="华文楷体" panose="02010600040101010101" pitchFamily="2" charset="-122"/>
                <a:cs typeface="Times New Roman" panose="02020603050405020304" pitchFamily="18" charset="0"/>
              </a:rPr>
              <a:t>为冲突的次数，</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为哈希表的大小。</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如元素关键字序列</a:t>
            </a:r>
            <a:r>
              <a:rPr lang="en-US" altLang="zh-CN" sz="2800" b="0" dirty="0">
                <a:ea typeface="华文楷体" panose="02010600040101010101" pitchFamily="2" charset="-122"/>
                <a:cs typeface="Times New Roman" panose="02020603050405020304" pitchFamily="18" charset="0"/>
              </a:rPr>
              <a:t>{100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330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520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550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815}</a:t>
            </a:r>
            <a:r>
              <a:rPr lang="zh-CN" altLang="zh-CN" sz="2800" b="0" dirty="0">
                <a:ea typeface="华文楷体" panose="02010600040101010101" pitchFamily="2" charset="-122"/>
                <a:cs typeface="Times New Roman" panose="02020603050405020304" pitchFamily="18" charset="0"/>
              </a:rPr>
              <a:t>，设</a:t>
            </a:r>
            <a:r>
              <a:rPr lang="en-US" altLang="zh-CN" sz="2800" b="0" dirty="0">
                <a:ea typeface="华文楷体" panose="02010600040101010101" pitchFamily="2" charset="-122"/>
                <a:cs typeface="Times New Roman" panose="02020603050405020304" pitchFamily="18" charset="0"/>
              </a:rPr>
              <a:t>m=10</a:t>
            </a:r>
            <a:r>
              <a:rPr lang="zh-CN" altLang="zh-CN" sz="2800" b="0" dirty="0">
                <a:ea typeface="华文楷体" panose="02010600040101010101" pitchFamily="2" charset="-122"/>
                <a:cs typeface="Times New Roman" panose="02020603050405020304" pitchFamily="18" charset="0"/>
              </a:rPr>
              <a:t>，采用哈希函数</a:t>
            </a:r>
            <a:r>
              <a:rPr lang="en-US" altLang="zh-CN" sz="2800" b="0" dirty="0">
                <a:ea typeface="华文楷体" panose="02010600040101010101" pitchFamily="2" charset="-122"/>
                <a:cs typeface="Times New Roman" panose="02020603050405020304" pitchFamily="18" charset="0"/>
              </a:rPr>
              <a:t>H(key) = key/100-1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线性探测法</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闭哈希表</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434764" y="3709936"/>
            <a:ext cx="7411062" cy="1516027"/>
          </a:xfrm>
          <a:prstGeom prst="rect">
            <a:avLst/>
          </a:prstGeom>
          <a:noFill/>
          <a:ln>
            <a:noFill/>
          </a:ln>
        </p:spPr>
      </p:pic>
      <p:sp>
        <p:nvSpPr>
          <p:cNvPr id="2" name="文本框 1"/>
          <p:cNvSpPr txBox="1"/>
          <p:nvPr/>
        </p:nvSpPr>
        <p:spPr>
          <a:xfrm>
            <a:off x="341460" y="5664825"/>
            <a:ext cx="11481002" cy="523220"/>
          </a:xfrm>
          <a:prstGeom prst="rect">
            <a:avLst/>
          </a:prstGeom>
          <a:noFill/>
        </p:spPr>
        <p:txBody>
          <a:bodyPr wrap="square" rtlCol="0">
            <a:spAutoFit/>
          </a:bodyPr>
          <a:lstStyle/>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错误的做法是</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将冲突的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搁置，先将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600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映射到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下标位置。</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866727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493437"/>
                <a:ext cx="11162884" cy="419174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当冲突发生时，按照</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sPre>
                      <m:sPrePr>
                        <m:ctrlPr>
                          <a:rPr lang="zh-CN" altLang="zh-CN" sz="2800" b="0" i="1">
                            <a:latin typeface="Cambria Math" panose="02040503050406030204" pitchFamily="18" charset="0"/>
                          </a:rPr>
                        </m:ctrlPr>
                      </m:sPrePr>
                      <m:sub>
                        <m:r>
                          <a:rPr lang="zh-CN" altLang="en-US" sz="2800" b="0">
                            <a:latin typeface="Cambria Math" panose="02040503050406030204" pitchFamily="18" charset="0"/>
                          </a:rPr>
                          <m:t>−</m:t>
                        </m:r>
                      </m:sub>
                      <m:sup>
                        <m:r>
                          <a:rPr lang="en-US" altLang="zh-CN" sz="2800" b="0">
                            <a:latin typeface="Cambria Math" panose="02040503050406030204" pitchFamily="18" charset="0"/>
                          </a:rPr>
                          <m:t>+</m:t>
                        </m:r>
                      </m:sup>
                      <m:e>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𝑖</m:t>
                            </m:r>
                          </m:e>
                          <m:sup>
                            <m:r>
                              <a:rPr lang="en-US" altLang="zh-CN" sz="2800" b="0">
                                <a:latin typeface="Cambria Math" panose="02040503050406030204" pitchFamily="18" charset="0"/>
                              </a:rPr>
                              <m:t>2</m:t>
                            </m:r>
                          </m:sup>
                        </m:sSup>
                      </m:e>
                    </m:sPre>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=1,2,3,…</a:t>
                </a:r>
                <a:r>
                  <a:rPr lang="zh-CN" altLang="zh-CN" sz="2800" b="0" dirty="0">
                    <a:ea typeface="华文楷体" panose="02010600040101010101" pitchFamily="2" charset="-122"/>
                    <a:cs typeface="Times New Roman" panose="02020603050405020304" pitchFamily="18" charset="0"/>
                  </a:rPr>
                  <a:t>）解决冲突，第</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次冲突，取</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r>
                      <a:rPr lang="en-US" altLang="zh-CN" sz="2800" b="0">
                        <a:latin typeface="Cambria Math" panose="02040503050406030204" pitchFamily="18" charset="0"/>
                      </a:rPr>
                      <m:t>+</m:t>
                    </m:r>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1</m:t>
                        </m:r>
                      </m:e>
                      <m:sup>
                        <m:r>
                          <a:rPr lang="en-US" altLang="zh-CN" sz="2800" b="0">
                            <a:latin typeface="Cambria Math" panose="02040503050406030204" pitchFamily="18" charset="0"/>
                          </a:rPr>
                          <m:t>2</m:t>
                        </m:r>
                      </m:sup>
                    </m:sSup>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；第</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次冲突，取 </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1</m:t>
                        </m:r>
                      </m:e>
                      <m:sup>
                        <m:r>
                          <a:rPr lang="en-US" altLang="zh-CN" sz="2800" b="0">
                            <a:latin typeface="Cambria Math" panose="02040503050406030204" pitchFamily="18" charset="0"/>
                          </a:rPr>
                          <m:t>2</m:t>
                        </m:r>
                      </m:sup>
                    </m:sSup>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；第</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次冲突，取</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r>
                      <a:rPr lang="en-US" altLang="zh-CN" sz="2800" b="0">
                        <a:latin typeface="Cambria Math" panose="02040503050406030204" pitchFamily="18" charset="0"/>
                      </a:rPr>
                      <m:t>+</m:t>
                    </m:r>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2</m:t>
                        </m:r>
                      </m:sup>
                    </m:sSup>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；以此类推。</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这种方法较线性方法比，位置移动的幅度大，不容易造成二次冲突。</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493437"/>
                <a:ext cx="11162884" cy="4191746"/>
              </a:xfrm>
              <a:blipFill>
                <a:blip r:embed="rId3"/>
                <a:stretch>
                  <a:fillRect l="-1147" t="-581"/>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二次探测法</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闭哈希表</a:t>
            </a:r>
          </a:p>
        </p:txBody>
      </p:sp>
    </p:spTree>
    <p:extLst>
      <p:ext uri="{BB962C8B-B14F-4D97-AF65-F5344CB8AC3E}">
        <p14:creationId xmlns:p14="http://schemas.microsoft.com/office/powerpoint/2010/main" val="71373902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93437"/>
            <a:ext cx="11213886" cy="3058685"/>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假设有一组元素，其关键字序列为：</a:t>
            </a:r>
            <a:r>
              <a:rPr lang="en-US" altLang="zh-CN" sz="2800" b="0" dirty="0">
                <a:ea typeface="华文楷体" panose="02010600040101010101" pitchFamily="2" charset="-122"/>
                <a:cs typeface="Times New Roman" panose="02020603050405020304" pitchFamily="18" charset="0"/>
              </a:rPr>
              <a:t>{200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330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520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550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815}</a:t>
            </a:r>
            <a:r>
              <a:rPr lang="zh-CN" altLang="zh-CN" sz="2800" b="0" dirty="0">
                <a:ea typeface="华文楷体" panose="02010600040101010101" pitchFamily="2" charset="-122"/>
                <a:cs typeface="Times New Roman" panose="02020603050405020304" pitchFamily="18" charset="0"/>
              </a:rPr>
              <a:t>，设</a:t>
            </a:r>
            <a:r>
              <a:rPr lang="zh-CN" altLang="en-US" sz="2800" b="0" dirty="0">
                <a:ea typeface="华文楷体" panose="02010600040101010101" pitchFamily="2" charset="-122"/>
                <a:cs typeface="Times New Roman" panose="02020603050405020304" pitchFamily="18" charset="0"/>
              </a:rPr>
              <a:t>哈希表长度</a:t>
            </a:r>
            <a:r>
              <a:rPr lang="en-US" altLang="zh-CN" sz="2800" b="0" dirty="0">
                <a:ea typeface="华文楷体" panose="02010600040101010101" pitchFamily="2" charset="-122"/>
                <a:cs typeface="Times New Roman" panose="02020603050405020304" pitchFamily="18" charset="0"/>
              </a:rPr>
              <a:t>m=10</a:t>
            </a:r>
            <a:r>
              <a:rPr lang="zh-CN" altLang="zh-CN" sz="2800" b="0" dirty="0">
                <a:ea typeface="华文楷体" panose="02010600040101010101" pitchFamily="2" charset="-122"/>
                <a:cs typeface="Times New Roman" panose="02020603050405020304" pitchFamily="18" charset="0"/>
              </a:rPr>
              <a:t>，采用哈希函数</a:t>
            </a:r>
            <a:r>
              <a:rPr lang="en-US" altLang="zh-CN" sz="2800" b="0" dirty="0">
                <a:ea typeface="华文楷体" panose="02010600040101010101" pitchFamily="2" charset="-122"/>
                <a:cs typeface="Times New Roman" panose="02020603050405020304" pitchFamily="18" charset="0"/>
              </a:rPr>
              <a:t>H(key) = key/100-1</a:t>
            </a:r>
            <a:r>
              <a:rPr lang="zh-CN" altLang="en-US" sz="2800" b="0" dirty="0">
                <a:ea typeface="华文楷体" panose="02010600040101010101" pitchFamily="2" charset="-122"/>
                <a:cs typeface="Times New Roman" panose="02020603050405020304" pitchFamily="18" charset="0"/>
              </a:rPr>
              <a:t>，冲突时采用线性探测法解决</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因数据在数组中是散列的，不连续，故每个位置需要标识使用状态：</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0 </a:t>
            </a:r>
            <a:r>
              <a:rPr lang="zh-CN" altLang="en-US" sz="2800" b="0" dirty="0">
                <a:ea typeface="华文楷体" panose="02010600040101010101" pitchFamily="2" charset="-122"/>
                <a:cs typeface="Times New Roman" panose="02020603050405020304" pitchFamily="18" charset="0"/>
              </a:rPr>
              <a:t>无数据   </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有数据    </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曾有数据，但目前已删除</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哈希表的操作示例：</a:t>
            </a:r>
          </a:p>
        </p:txBody>
      </p:sp>
      <p:pic>
        <p:nvPicPr>
          <p:cNvPr id="3" name="图片 2"/>
          <p:cNvPicPr>
            <a:picLocks noChangeAspect="1"/>
          </p:cNvPicPr>
          <p:nvPr/>
        </p:nvPicPr>
        <p:blipFill>
          <a:blip r:embed="rId3"/>
          <a:stretch>
            <a:fillRect/>
          </a:stretch>
        </p:blipFill>
        <p:spPr>
          <a:xfrm>
            <a:off x="1905972" y="4698569"/>
            <a:ext cx="7981950" cy="1914525"/>
          </a:xfrm>
          <a:prstGeom prst="rect">
            <a:avLst/>
          </a:prstGeom>
        </p:spPr>
      </p:pic>
    </p:spTree>
    <p:extLst>
      <p:ext uri="{BB962C8B-B14F-4D97-AF65-F5344CB8AC3E}">
        <p14:creationId xmlns:p14="http://schemas.microsoft.com/office/powerpoint/2010/main" val="88320817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93437"/>
            <a:ext cx="11162884" cy="2899659"/>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查找成功：</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找</a:t>
            </a:r>
            <a:r>
              <a:rPr lang="en-US" altLang="zh-CN" sz="2800" b="0" dirty="0">
                <a:ea typeface="华文楷体" panose="02010600040101010101" pitchFamily="2" charset="-122"/>
                <a:cs typeface="Times New Roman" panose="02020603050405020304" pitchFamily="18" charset="0"/>
              </a:rPr>
              <a:t>200</a:t>
            </a:r>
            <a:r>
              <a:rPr lang="zh-CN" altLang="en-US" sz="2800" b="0" dirty="0">
                <a:ea typeface="华文楷体" panose="02010600040101010101" pitchFamily="2" charset="-122"/>
                <a:cs typeface="Times New Roman" panose="02020603050405020304" pitchFamily="18" charset="0"/>
              </a:rPr>
              <a:t>，利用哈希</a:t>
            </a:r>
            <a:r>
              <a:rPr lang="zh-CN" altLang="zh-CN" sz="2800" b="0" dirty="0">
                <a:ea typeface="华文楷体" panose="02010600040101010101" pitchFamily="2" charset="-122"/>
                <a:cs typeface="Times New Roman" panose="02020603050405020304" pitchFamily="18" charset="0"/>
              </a:rPr>
              <a:t>函数</a:t>
            </a:r>
            <a:r>
              <a:rPr lang="en-US" altLang="zh-CN" sz="2800" b="0" dirty="0">
                <a:ea typeface="华文楷体" panose="02010600040101010101" pitchFamily="2" charset="-122"/>
                <a:cs typeface="Times New Roman" panose="02020603050405020304" pitchFamily="18" charset="0"/>
              </a:rPr>
              <a:t>H(key) = key/100-1</a:t>
            </a:r>
            <a:r>
              <a:rPr lang="zh-CN" altLang="en-US" sz="2800" b="0" dirty="0">
                <a:ea typeface="华文楷体" panose="02010600040101010101" pitchFamily="2" charset="-122"/>
                <a:cs typeface="Times New Roman" panose="02020603050405020304" pitchFamily="18" charset="0"/>
              </a:rPr>
              <a:t>得</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下标处状态为</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，有元素，且和</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下标处比较相同，查找成功。</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找</a:t>
            </a:r>
            <a:r>
              <a:rPr lang="en-US" altLang="zh-CN" sz="2800" b="0" dirty="0">
                <a:ea typeface="华文楷体" panose="02010600040101010101" pitchFamily="2" charset="-122"/>
                <a:cs typeface="Times New Roman" panose="02020603050405020304" pitchFamily="18" charset="0"/>
              </a:rPr>
              <a:t>550</a:t>
            </a:r>
            <a:r>
              <a:rPr lang="zh-CN" altLang="en-US" sz="2800" b="0" dirty="0">
                <a:ea typeface="华文楷体" panose="02010600040101010101" pitchFamily="2" charset="-122"/>
                <a:cs typeface="Times New Roman" panose="02020603050405020304" pitchFamily="18" charset="0"/>
              </a:rPr>
              <a:t>，利用哈希计算得</a:t>
            </a:r>
            <a:r>
              <a:rPr lang="en-US" altLang="zh-CN" sz="2800" b="0" dirty="0">
                <a:ea typeface="华文楷体" panose="02010600040101010101" pitchFamily="2" charset="-122"/>
                <a:cs typeface="Times New Roman" panose="02020603050405020304" pitchFamily="18" charset="0"/>
              </a:rPr>
              <a:t>4</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a:t>
            </a:r>
            <a:r>
              <a:rPr lang="zh-CN" altLang="en-US" sz="2800" b="0" dirty="0">
                <a:ea typeface="华文楷体" panose="02010600040101010101" pitchFamily="2" charset="-122"/>
                <a:cs typeface="Times New Roman" panose="02020603050405020304" pitchFamily="18" charset="0"/>
              </a:rPr>
              <a:t>下标处查得状态为</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，在</a:t>
            </a:r>
            <a:r>
              <a:rPr lang="en-US" altLang="zh-CN" sz="2800" b="0" dirty="0">
                <a:ea typeface="华文楷体" panose="02010600040101010101" pitchFamily="2" charset="-122"/>
                <a:cs typeface="Times New Roman" panose="02020603050405020304" pitchFamily="18" charset="0"/>
              </a:rPr>
              <a:t>4</a:t>
            </a:r>
            <a:r>
              <a:rPr lang="zh-CN" altLang="en-US" sz="2800" b="0" dirty="0">
                <a:ea typeface="华文楷体" panose="02010600040101010101" pitchFamily="2" charset="-122"/>
                <a:cs typeface="Times New Roman" panose="02020603050405020304" pitchFamily="18" charset="0"/>
              </a:rPr>
              <a:t>下标处比较</a:t>
            </a:r>
            <a:r>
              <a:rPr lang="en-US" altLang="zh-CN" sz="2800" b="0" dirty="0">
                <a:ea typeface="华文楷体" panose="02010600040101010101" pitchFamily="2" charset="-122"/>
                <a:cs typeface="Times New Roman" panose="02020603050405020304" pitchFamily="18" charset="0"/>
              </a:rPr>
              <a:t>520</a:t>
            </a:r>
            <a:r>
              <a:rPr lang="zh-CN" altLang="en-US" sz="2800" b="0" dirty="0">
                <a:ea typeface="华文楷体" panose="02010600040101010101" pitchFamily="2" charset="-122"/>
                <a:cs typeface="Times New Roman" panose="02020603050405020304" pitchFamily="18" charset="0"/>
              </a:rPr>
              <a:t>不同，下一位置状态即</a:t>
            </a:r>
            <a:r>
              <a:rPr lang="en-US" altLang="zh-CN" sz="2800" b="0" dirty="0">
                <a:ea typeface="华文楷体" panose="02010600040101010101" pitchFamily="2" charset="-122"/>
                <a:cs typeface="Times New Roman" panose="02020603050405020304" pitchFamily="18" charset="0"/>
              </a:rPr>
              <a:t>5</a:t>
            </a:r>
            <a:r>
              <a:rPr lang="zh-CN" altLang="en-US" sz="2800" b="0" dirty="0">
                <a:ea typeface="华文楷体" panose="02010600040101010101" pitchFamily="2" charset="-122"/>
                <a:cs typeface="Times New Roman" panose="02020603050405020304" pitchFamily="18" charset="0"/>
              </a:rPr>
              <a:t>，状态为</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且比对相同，查找成功。</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哈希表的查找示例：</a:t>
            </a:r>
          </a:p>
        </p:txBody>
      </p:sp>
      <p:pic>
        <p:nvPicPr>
          <p:cNvPr id="3" name="图片 2"/>
          <p:cNvPicPr>
            <a:picLocks noChangeAspect="1"/>
          </p:cNvPicPr>
          <p:nvPr/>
        </p:nvPicPr>
        <p:blipFill>
          <a:blip r:embed="rId3"/>
          <a:stretch>
            <a:fillRect/>
          </a:stretch>
        </p:blipFill>
        <p:spPr>
          <a:xfrm>
            <a:off x="1528555" y="4720648"/>
            <a:ext cx="7981950" cy="1914525"/>
          </a:xfrm>
          <a:prstGeom prst="rect">
            <a:avLst/>
          </a:prstGeom>
        </p:spPr>
      </p:pic>
    </p:spTree>
    <p:extLst>
      <p:ext uri="{BB962C8B-B14F-4D97-AF65-F5344CB8AC3E}">
        <p14:creationId xmlns:p14="http://schemas.microsoft.com/office/powerpoint/2010/main" val="128567418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93437"/>
            <a:ext cx="11162884" cy="2899659"/>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查找不成功：</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找</a:t>
            </a:r>
            <a:r>
              <a:rPr lang="en-US" altLang="zh-CN" sz="2800" b="0" dirty="0">
                <a:ea typeface="华文楷体" panose="02010600040101010101" pitchFamily="2" charset="-122"/>
                <a:cs typeface="Times New Roman" panose="02020603050405020304" pitchFamily="18" charset="0"/>
              </a:rPr>
              <a:t>220</a:t>
            </a:r>
            <a:r>
              <a:rPr lang="zh-CN" altLang="en-US" sz="2800" b="0" dirty="0">
                <a:ea typeface="华文楷体" panose="02010600040101010101" pitchFamily="2" charset="-122"/>
                <a:cs typeface="Times New Roman" panose="02020603050405020304" pitchFamily="18" charset="0"/>
              </a:rPr>
              <a:t>，利用哈希</a:t>
            </a:r>
            <a:r>
              <a:rPr lang="zh-CN" altLang="zh-CN" sz="2800" b="0" dirty="0">
                <a:ea typeface="华文楷体" panose="02010600040101010101" pitchFamily="2" charset="-122"/>
                <a:cs typeface="Times New Roman" panose="02020603050405020304" pitchFamily="18" charset="0"/>
              </a:rPr>
              <a:t>函数</a:t>
            </a:r>
            <a:r>
              <a:rPr lang="en-US" altLang="zh-CN" sz="2800" b="0" dirty="0">
                <a:ea typeface="华文楷体" panose="02010600040101010101" pitchFamily="2" charset="-122"/>
                <a:cs typeface="Times New Roman" panose="02020603050405020304" pitchFamily="18" charset="0"/>
              </a:rPr>
              <a:t>H(key) = key/100-1</a:t>
            </a:r>
            <a:r>
              <a:rPr lang="zh-CN" altLang="en-US" sz="2800" b="0" dirty="0">
                <a:ea typeface="华文楷体" panose="02010600040101010101" pitchFamily="2" charset="-122"/>
                <a:cs typeface="Times New Roman" panose="02020603050405020304" pitchFamily="18" charset="0"/>
              </a:rPr>
              <a:t>得</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下标处状态为</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，和</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下标处关键字比较不同，查下一位置，状态为</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，关键字为</a:t>
            </a:r>
            <a:r>
              <a:rPr lang="en-US" altLang="zh-CN" sz="2800" b="0" dirty="0">
                <a:ea typeface="华文楷体" panose="02010600040101010101" pitchFamily="2" charset="-122"/>
                <a:cs typeface="Times New Roman" panose="02020603050405020304" pitchFamily="18" charset="0"/>
              </a:rPr>
              <a:t>330</a:t>
            </a:r>
            <a:r>
              <a:rPr lang="zh-CN" altLang="en-US" sz="2800" b="0" dirty="0">
                <a:ea typeface="华文楷体" panose="02010600040101010101" pitchFamily="2" charset="-122"/>
                <a:cs typeface="Times New Roman" panose="02020603050405020304" pitchFamily="18" charset="0"/>
              </a:rPr>
              <a:t>，比较后不同，再找下一位置，即</a:t>
            </a:r>
            <a:r>
              <a:rPr lang="en-US" altLang="zh-CN" sz="2800" b="0" dirty="0">
                <a:ea typeface="华文楷体" panose="02010600040101010101" pitchFamily="2" charset="-122"/>
                <a:cs typeface="Times New Roman" panose="02020603050405020304" pitchFamily="18" charset="0"/>
              </a:rPr>
              <a:t>3</a:t>
            </a:r>
            <a:r>
              <a:rPr lang="zh-CN" altLang="en-US" sz="2800" b="0" dirty="0">
                <a:ea typeface="华文楷体" panose="02010600040101010101" pitchFamily="2" charset="-122"/>
                <a:cs typeface="Times New Roman" panose="02020603050405020304" pitchFamily="18" charset="0"/>
              </a:rPr>
              <a:t>下标处，其状态为</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，查找失败。</a:t>
            </a:r>
            <a:r>
              <a:rPr lang="zh-CN" altLang="en-US" sz="2800" b="0" dirty="0">
                <a:solidFill>
                  <a:srgbClr val="FF0000"/>
                </a:solidFill>
                <a:ea typeface="华文楷体" panose="02010600040101010101" pitchFamily="2" charset="-122"/>
                <a:cs typeface="Times New Roman" panose="02020603050405020304" pitchFamily="18" charset="0"/>
              </a:rPr>
              <a:t>效率高吗？</a:t>
            </a:r>
            <a:endParaRPr lang="en-US" altLang="zh-CN" sz="2800" b="0" dirty="0">
              <a:solidFill>
                <a:srgbClr val="FF0000"/>
              </a:solidFill>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哈希表的查找示例：</a:t>
            </a:r>
          </a:p>
        </p:txBody>
      </p:sp>
      <p:pic>
        <p:nvPicPr>
          <p:cNvPr id="3" name="图片 2"/>
          <p:cNvPicPr>
            <a:picLocks noChangeAspect="1"/>
          </p:cNvPicPr>
          <p:nvPr/>
        </p:nvPicPr>
        <p:blipFill>
          <a:blip r:embed="rId3"/>
          <a:stretch>
            <a:fillRect/>
          </a:stretch>
        </p:blipFill>
        <p:spPr>
          <a:xfrm>
            <a:off x="1528555" y="4393096"/>
            <a:ext cx="7981950" cy="1914525"/>
          </a:xfrm>
          <a:prstGeom prst="rect">
            <a:avLst/>
          </a:prstGeom>
        </p:spPr>
      </p:pic>
    </p:spTree>
    <p:extLst>
      <p:ext uri="{BB962C8B-B14F-4D97-AF65-F5344CB8AC3E}">
        <p14:creationId xmlns:p14="http://schemas.microsoft.com/office/powerpoint/2010/main" val="369212936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93437"/>
            <a:ext cx="11162884" cy="2899659"/>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删除</a:t>
            </a:r>
            <a:r>
              <a:rPr lang="en-US" altLang="zh-CN" sz="2800" b="0" dirty="0">
                <a:ea typeface="华文楷体" panose="02010600040101010101" pitchFamily="2" charset="-122"/>
                <a:cs typeface="Times New Roman" panose="02020603050405020304" pitchFamily="18" charset="0"/>
              </a:rPr>
              <a:t>520</a:t>
            </a:r>
            <a:r>
              <a:rPr lang="zh-CN" altLang="en-US" sz="2800" b="0" dirty="0">
                <a:ea typeface="华文楷体" panose="02010600040101010101" pitchFamily="2" charset="-122"/>
                <a:cs typeface="Times New Roman" panose="02020603050405020304" pitchFamily="18" charset="0"/>
              </a:rPr>
              <a:t>，利用哈希</a:t>
            </a:r>
            <a:r>
              <a:rPr lang="zh-CN" altLang="zh-CN" sz="2800" b="0" dirty="0">
                <a:ea typeface="华文楷体" panose="02010600040101010101" pitchFamily="2" charset="-122"/>
                <a:cs typeface="Times New Roman" panose="02020603050405020304" pitchFamily="18" charset="0"/>
              </a:rPr>
              <a:t>函数</a:t>
            </a:r>
            <a:r>
              <a:rPr lang="en-US" altLang="zh-CN" sz="2800" b="0" dirty="0">
                <a:ea typeface="华文楷体" panose="02010600040101010101" pitchFamily="2" charset="-122"/>
                <a:cs typeface="Times New Roman" panose="02020603050405020304" pitchFamily="18" charset="0"/>
              </a:rPr>
              <a:t>H(key) = key/100-1</a:t>
            </a:r>
            <a:r>
              <a:rPr lang="zh-CN" altLang="en-US" sz="2800" b="0" dirty="0">
                <a:ea typeface="华文楷体" panose="02010600040101010101" pitchFamily="2" charset="-122"/>
                <a:cs typeface="Times New Roman" panose="02020603050405020304" pitchFamily="18" charset="0"/>
              </a:rPr>
              <a:t>得</a:t>
            </a:r>
            <a:r>
              <a:rPr lang="en-US" altLang="zh-CN" sz="2800" b="0" dirty="0">
                <a:ea typeface="华文楷体" panose="02010600040101010101" pitchFamily="2" charset="-122"/>
                <a:cs typeface="Times New Roman" panose="02020603050405020304" pitchFamily="18" charset="0"/>
              </a:rPr>
              <a:t>4</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a:t>
            </a:r>
            <a:r>
              <a:rPr lang="zh-CN" altLang="en-US" sz="2800" b="0" dirty="0">
                <a:ea typeface="华文楷体" panose="02010600040101010101" pitchFamily="2" charset="-122"/>
                <a:cs typeface="Times New Roman" panose="02020603050405020304" pitchFamily="18" charset="0"/>
              </a:rPr>
              <a:t>下标处状态为</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520</a:t>
            </a:r>
            <a:r>
              <a:rPr lang="zh-CN" altLang="en-US" sz="2800" b="0" dirty="0">
                <a:ea typeface="华文楷体" panose="02010600040101010101" pitchFamily="2" charset="-122"/>
                <a:cs typeface="Times New Roman" panose="02020603050405020304" pitchFamily="18" charset="0"/>
              </a:rPr>
              <a:t>和</a:t>
            </a:r>
            <a:r>
              <a:rPr lang="en-US" altLang="zh-CN" sz="2800" b="0" dirty="0">
                <a:ea typeface="华文楷体" panose="02010600040101010101" pitchFamily="2" charset="-122"/>
                <a:cs typeface="Times New Roman" panose="02020603050405020304" pitchFamily="18" charset="0"/>
              </a:rPr>
              <a:t>4</a:t>
            </a:r>
            <a:r>
              <a:rPr lang="zh-CN" altLang="en-US" sz="2800" b="0" dirty="0">
                <a:ea typeface="华文楷体" panose="02010600040101010101" pitchFamily="2" charset="-122"/>
                <a:cs typeface="Times New Roman" panose="02020603050405020304" pitchFamily="18" charset="0"/>
              </a:rPr>
              <a:t>下标处关键字比较相同，</a:t>
            </a:r>
            <a:r>
              <a:rPr lang="zh-CN" altLang="en-US" sz="2800" b="0" dirty="0">
                <a:highlight>
                  <a:srgbClr val="FFFF00"/>
                </a:highlight>
                <a:ea typeface="华文楷体" panose="02010600040101010101" pitchFamily="2" charset="-122"/>
                <a:cs typeface="Times New Roman" panose="02020603050405020304" pitchFamily="18" charset="0"/>
              </a:rPr>
              <a:t>将状态改为</a:t>
            </a:r>
            <a:r>
              <a:rPr lang="en-US" altLang="zh-CN" sz="2800" b="0" dirty="0">
                <a:highlight>
                  <a:srgbClr val="FFFF00"/>
                </a:highlight>
                <a:ea typeface="华文楷体" panose="02010600040101010101" pitchFamily="2" charset="-122"/>
                <a:cs typeface="Times New Roman" panose="02020603050405020304" pitchFamily="18" charset="0"/>
              </a:rPr>
              <a:t>2</a:t>
            </a:r>
            <a:r>
              <a:rPr lang="zh-CN" altLang="en-US" sz="2800" b="0" dirty="0">
                <a:highlight>
                  <a:srgbClr val="FFFF00"/>
                </a:highlight>
                <a:ea typeface="华文楷体" panose="02010600040101010101" pitchFamily="2" charset="-122"/>
                <a:cs typeface="Times New Roman" panose="02020603050405020304" pitchFamily="18" charset="0"/>
              </a:rPr>
              <a:t>即告删除完成</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查找</a:t>
            </a:r>
            <a:r>
              <a:rPr lang="en-US" altLang="zh-CN" sz="2800" b="0" dirty="0">
                <a:ea typeface="华文楷体" panose="02010600040101010101" pitchFamily="2" charset="-122"/>
                <a:cs typeface="Times New Roman" panose="02020603050405020304" pitchFamily="18" charset="0"/>
              </a:rPr>
              <a:t>550</a:t>
            </a:r>
            <a:r>
              <a:rPr lang="zh-CN" altLang="en-US" sz="2800" b="0" dirty="0">
                <a:ea typeface="华文楷体" panose="02010600040101010101" pitchFamily="2" charset="-122"/>
                <a:cs typeface="Times New Roman" panose="02020603050405020304" pitchFamily="18" charset="0"/>
              </a:rPr>
              <a:t>， 利用哈希函数算得</a:t>
            </a:r>
            <a:r>
              <a:rPr lang="en-US" altLang="zh-CN" sz="2800" b="0" dirty="0">
                <a:ea typeface="华文楷体" panose="02010600040101010101" pitchFamily="2" charset="-122"/>
                <a:cs typeface="Times New Roman" panose="02020603050405020304" pitchFamily="18" charset="0"/>
              </a:rPr>
              <a:t>4</a:t>
            </a:r>
            <a:r>
              <a:rPr lang="zh-CN" altLang="en-US" sz="2800" b="0" dirty="0">
                <a:ea typeface="华文楷体" panose="02010600040101010101" pitchFamily="2" charset="-122"/>
                <a:cs typeface="Times New Roman" panose="02020603050405020304" pitchFamily="18" charset="0"/>
              </a:rPr>
              <a:t>，因</a:t>
            </a:r>
            <a:r>
              <a:rPr lang="en-US" altLang="zh-CN" sz="2800" b="0" dirty="0">
                <a:ea typeface="华文楷体" panose="02010600040101010101" pitchFamily="2" charset="-122"/>
                <a:cs typeface="Times New Roman" panose="02020603050405020304" pitchFamily="18" charset="0"/>
              </a:rPr>
              <a:t>4</a:t>
            </a:r>
            <a:r>
              <a:rPr lang="zh-CN" altLang="en-US" sz="2800" b="0" dirty="0">
                <a:ea typeface="华文楷体" panose="02010600040101010101" pitchFamily="2" charset="-122"/>
                <a:cs typeface="Times New Roman" panose="02020603050405020304" pitchFamily="18" charset="0"/>
              </a:rPr>
              <a:t>下标处状态为</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，继续看下一位置</a:t>
            </a:r>
            <a:r>
              <a:rPr lang="en-US" altLang="zh-CN" sz="2800" b="0" dirty="0">
                <a:ea typeface="华文楷体" panose="02010600040101010101" pitchFamily="2" charset="-122"/>
                <a:cs typeface="Times New Roman" panose="02020603050405020304" pitchFamily="18" charset="0"/>
              </a:rPr>
              <a:t>5</a:t>
            </a:r>
            <a:r>
              <a:rPr lang="zh-CN" altLang="en-US" sz="2800" b="0" dirty="0">
                <a:ea typeface="华文楷体" panose="02010600040101010101" pitchFamily="2" charset="-122"/>
                <a:cs typeface="Times New Roman" panose="02020603050405020304" pitchFamily="18" charset="0"/>
              </a:rPr>
              <a:t>，比较相同，查找成功。可以看出，</a:t>
            </a:r>
            <a:r>
              <a:rPr lang="zh-CN" altLang="en-US" sz="2800" b="0" dirty="0">
                <a:solidFill>
                  <a:srgbClr val="FF0000"/>
                </a:solidFill>
                <a:highlight>
                  <a:srgbClr val="FFFF00"/>
                </a:highlight>
                <a:ea typeface="华文楷体" panose="02010600040101010101" pitchFamily="2" charset="-122"/>
                <a:cs typeface="Times New Roman" panose="02020603050405020304" pitchFamily="18" charset="0"/>
              </a:rPr>
              <a:t>删除不能简单将状态改为</a:t>
            </a:r>
            <a:r>
              <a:rPr lang="en-US" altLang="zh-CN" sz="2800" b="0" dirty="0">
                <a:solidFill>
                  <a:srgbClr val="FF0000"/>
                </a:solidFill>
                <a:highlight>
                  <a:srgbClr val="FFFF00"/>
                </a:highlight>
                <a:ea typeface="华文楷体" panose="02010600040101010101" pitchFamily="2" charset="-122"/>
                <a:cs typeface="Times New Roman" panose="02020603050405020304" pitchFamily="18" charset="0"/>
              </a:rPr>
              <a:t>0</a:t>
            </a:r>
            <a:r>
              <a:rPr lang="zh-CN" altLang="en-US" sz="2800" b="0" dirty="0">
                <a:solidFill>
                  <a:srgbClr val="FF0000"/>
                </a:solidFill>
                <a:highlight>
                  <a:srgbClr val="FFFF00"/>
                </a:highlight>
                <a:ea typeface="华文楷体" panose="02010600040101010101" pitchFamily="2" charset="-122"/>
                <a:cs typeface="Times New Roman" panose="02020603050405020304" pitchFamily="18" charset="0"/>
              </a:rPr>
              <a:t>，</a:t>
            </a:r>
            <a:r>
              <a:rPr lang="zh-CN" altLang="en-US" sz="2800" b="0" dirty="0">
                <a:solidFill>
                  <a:srgbClr val="FF0000"/>
                </a:solidFill>
                <a:ea typeface="华文楷体" panose="02010600040101010101" pitchFamily="2" charset="-122"/>
                <a:cs typeface="Times New Roman" panose="02020603050405020304" pitchFamily="18" charset="0"/>
              </a:rPr>
              <a:t>否则会造成查找</a:t>
            </a:r>
            <a:r>
              <a:rPr lang="en-US" altLang="zh-CN" sz="2800" b="0" dirty="0">
                <a:solidFill>
                  <a:srgbClr val="FF0000"/>
                </a:solidFill>
                <a:ea typeface="华文楷体" panose="02010600040101010101" pitchFamily="2" charset="-122"/>
                <a:cs typeface="Times New Roman" panose="02020603050405020304" pitchFamily="18" charset="0"/>
              </a:rPr>
              <a:t>550</a:t>
            </a:r>
            <a:r>
              <a:rPr lang="zh-CN" altLang="en-US" sz="2800" b="0" dirty="0">
                <a:solidFill>
                  <a:srgbClr val="FF0000"/>
                </a:solidFill>
                <a:ea typeface="华文楷体" panose="02010600040101010101" pitchFamily="2" charset="-122"/>
                <a:cs typeface="Times New Roman" panose="02020603050405020304" pitchFamily="18" charset="0"/>
              </a:rPr>
              <a:t>的失败。</a:t>
            </a:r>
            <a:endParaRPr lang="en-US" altLang="zh-CN" sz="2800" b="0" dirty="0">
              <a:solidFill>
                <a:srgbClr val="FF0000"/>
              </a:solidFill>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哈希表的删除示例：</a:t>
            </a:r>
          </a:p>
        </p:txBody>
      </p:sp>
      <p:pic>
        <p:nvPicPr>
          <p:cNvPr id="2" name="图片 1"/>
          <p:cNvPicPr>
            <a:picLocks noChangeAspect="1"/>
          </p:cNvPicPr>
          <p:nvPr/>
        </p:nvPicPr>
        <p:blipFill>
          <a:blip r:embed="rId3"/>
          <a:stretch>
            <a:fillRect/>
          </a:stretch>
        </p:blipFill>
        <p:spPr>
          <a:xfrm>
            <a:off x="2267986" y="4539543"/>
            <a:ext cx="7934325" cy="1857375"/>
          </a:xfrm>
          <a:prstGeom prst="rect">
            <a:avLst/>
          </a:prstGeom>
        </p:spPr>
      </p:pic>
    </p:spTree>
    <p:extLst>
      <p:ext uri="{BB962C8B-B14F-4D97-AF65-F5344CB8AC3E}">
        <p14:creationId xmlns:p14="http://schemas.microsoft.com/office/powerpoint/2010/main" val="225164226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93438"/>
            <a:ext cx="11162884" cy="1786475"/>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通常定期在非工作时间将整个表中状态为</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的元素重新哈希一遍，以真正消除状态为</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的元素。</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整理后示例：</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15505" y="769024"/>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哈希表的</a:t>
            </a:r>
            <a:r>
              <a:rPr lang="zh-CN" altLang="en-US" dirty="0">
                <a:ea typeface="华文楷体" panose="02010600040101010101" pitchFamily="2" charset="-122"/>
                <a:cs typeface="Times New Roman" panose="02020603050405020304" pitchFamily="18" charset="0"/>
              </a:rPr>
              <a:t>定期整理</a:t>
            </a:r>
            <a:r>
              <a:rPr lang="zh-CN" altLang="en-US" dirty="0">
                <a:latin typeface="华文楷体" panose="02010600040101010101" pitchFamily="2" charset="-122"/>
                <a:ea typeface="华文楷体" panose="02010600040101010101" pitchFamily="2" charset="-122"/>
              </a:rPr>
              <a:t>示例：</a:t>
            </a:r>
          </a:p>
        </p:txBody>
      </p:sp>
      <p:pic>
        <p:nvPicPr>
          <p:cNvPr id="2" name="图片 1"/>
          <p:cNvPicPr>
            <a:picLocks noChangeAspect="1"/>
          </p:cNvPicPr>
          <p:nvPr/>
        </p:nvPicPr>
        <p:blipFill>
          <a:blip r:embed="rId3"/>
          <a:stretch>
            <a:fillRect/>
          </a:stretch>
        </p:blipFill>
        <p:spPr>
          <a:xfrm>
            <a:off x="1880017" y="3893446"/>
            <a:ext cx="7981950" cy="1933575"/>
          </a:xfrm>
          <a:prstGeom prst="rect">
            <a:avLst/>
          </a:prstGeom>
        </p:spPr>
      </p:pic>
    </p:spTree>
    <p:extLst>
      <p:ext uri="{BB962C8B-B14F-4D97-AF65-F5344CB8AC3E}">
        <p14:creationId xmlns:p14="http://schemas.microsoft.com/office/powerpoint/2010/main" val="1182619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3705503"/>
            <a:ext cx="11162884" cy="588201"/>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依次插入</a:t>
            </a:r>
            <a:r>
              <a:rPr lang="en-US" altLang="zh-CN" sz="2800" b="0" dirty="0">
                <a:ea typeface="华文楷体" panose="02010600040101010101" pitchFamily="2" charset="-122"/>
                <a:cs typeface="Times New Roman" panose="02020603050405020304" pitchFamily="18" charset="0"/>
              </a:rPr>
              <a:t>1020</a:t>
            </a:r>
            <a:r>
              <a:rPr lang="zh-CN" altLang="en-US" sz="2800" b="0" dirty="0">
                <a:ea typeface="华文楷体" panose="02010600040101010101" pitchFamily="2" charset="-122"/>
                <a:cs typeface="Times New Roman" panose="02020603050405020304" pitchFamily="18" charset="0"/>
              </a:rPr>
              <a:t>， </a:t>
            </a:r>
            <a:r>
              <a:rPr lang="en-US" altLang="zh-CN" sz="2800" b="0" dirty="0">
                <a:ea typeface="华文楷体" panose="02010600040101010101" pitchFamily="2" charset="-122"/>
                <a:cs typeface="Times New Roman" panose="02020603050405020304" pitchFamily="18" charset="0"/>
              </a:rPr>
              <a:t>1050</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500</a:t>
            </a:r>
          </a:p>
          <a:p>
            <a:pPr marL="0" indent="0">
              <a:buNone/>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哈希表的插入示例：</a:t>
            </a:r>
          </a:p>
        </p:txBody>
      </p:sp>
      <p:pic>
        <p:nvPicPr>
          <p:cNvPr id="5" name="图片 4"/>
          <p:cNvPicPr>
            <a:picLocks noChangeAspect="1"/>
          </p:cNvPicPr>
          <p:nvPr/>
        </p:nvPicPr>
        <p:blipFill>
          <a:blip r:embed="rId3"/>
          <a:stretch>
            <a:fillRect/>
          </a:stretch>
        </p:blipFill>
        <p:spPr>
          <a:xfrm>
            <a:off x="341460" y="1597559"/>
            <a:ext cx="7934325" cy="1857375"/>
          </a:xfrm>
          <a:prstGeom prst="rect">
            <a:avLst/>
          </a:prstGeom>
        </p:spPr>
      </p:pic>
      <p:pic>
        <p:nvPicPr>
          <p:cNvPr id="3" name="图片 2"/>
          <p:cNvPicPr>
            <a:picLocks noChangeAspect="1"/>
          </p:cNvPicPr>
          <p:nvPr/>
        </p:nvPicPr>
        <p:blipFill>
          <a:blip r:embed="rId4"/>
          <a:stretch>
            <a:fillRect/>
          </a:stretch>
        </p:blipFill>
        <p:spPr>
          <a:xfrm>
            <a:off x="341460" y="4544273"/>
            <a:ext cx="8029575" cy="2000250"/>
          </a:xfrm>
          <a:prstGeom prst="rect">
            <a:avLst/>
          </a:prstGeom>
        </p:spPr>
      </p:pic>
      <p:sp>
        <p:nvSpPr>
          <p:cNvPr id="4" name="文本框 3"/>
          <p:cNvSpPr txBox="1"/>
          <p:nvPr/>
        </p:nvSpPr>
        <p:spPr>
          <a:xfrm>
            <a:off x="8825948" y="1597559"/>
            <a:ext cx="3140765" cy="3539430"/>
          </a:xfrm>
          <a:prstGeom prst="rect">
            <a:avLst/>
          </a:prstGeom>
          <a:noFill/>
        </p:spPr>
        <p:txBody>
          <a:bodyPr wrap="square" rtlCol="0">
            <a:spAutoFit/>
          </a:bodyPr>
          <a:lstStyle/>
          <a:p>
            <a:r>
              <a:rPr lang="en-US" altLang="zh-CN" sz="2800" dirty="0">
                <a:latin typeface="华文楷体" panose="02010600040101010101" pitchFamily="2" charset="-122"/>
                <a:ea typeface="华文楷体" panose="02010600040101010101" pitchFamily="2" charset="-122"/>
                <a:cs typeface="+mj-cs"/>
              </a:rPr>
              <a:t>1050</a:t>
            </a:r>
            <a:r>
              <a:rPr lang="zh-CN" altLang="en-US" sz="2800" dirty="0">
                <a:latin typeface="华文楷体" panose="02010600040101010101" pitchFamily="2" charset="-122"/>
                <a:ea typeface="华文楷体" panose="02010600040101010101" pitchFamily="2" charset="-122"/>
                <a:cs typeface="+mj-cs"/>
              </a:rPr>
              <a:t>映射到</a:t>
            </a:r>
            <a:r>
              <a:rPr lang="en-US" altLang="zh-CN" sz="2800" dirty="0">
                <a:latin typeface="华文楷体" panose="02010600040101010101" pitchFamily="2" charset="-122"/>
                <a:ea typeface="华文楷体" panose="02010600040101010101" pitchFamily="2" charset="-122"/>
                <a:cs typeface="+mj-cs"/>
              </a:rPr>
              <a:t>9</a:t>
            </a:r>
            <a:r>
              <a:rPr lang="zh-CN" altLang="en-US" sz="2800" dirty="0">
                <a:latin typeface="华文楷体" panose="02010600040101010101" pitchFamily="2" charset="-122"/>
                <a:ea typeface="华文楷体" panose="02010600040101010101" pitchFamily="2" charset="-122"/>
                <a:cs typeface="+mj-cs"/>
              </a:rPr>
              <a:t>，下一个位置为</a:t>
            </a:r>
            <a:r>
              <a:rPr lang="en-US" altLang="zh-CN" sz="2800" dirty="0">
                <a:latin typeface="华文楷体" panose="02010600040101010101" pitchFamily="2" charset="-122"/>
                <a:ea typeface="华文楷体" panose="02010600040101010101" pitchFamily="2" charset="-122"/>
                <a:cs typeface="+mj-cs"/>
              </a:rPr>
              <a:t>0</a:t>
            </a:r>
            <a:r>
              <a:rPr lang="zh-CN" altLang="en-US" sz="2800" dirty="0">
                <a:latin typeface="华文楷体" panose="02010600040101010101" pitchFamily="2" charset="-122"/>
                <a:ea typeface="华文楷体" panose="02010600040101010101" pitchFamily="2" charset="-122"/>
                <a:cs typeface="+mj-cs"/>
              </a:rPr>
              <a:t>下标，可看出用了</a:t>
            </a:r>
            <a:r>
              <a:rPr lang="zh-CN" altLang="en-US" sz="2800" dirty="0">
                <a:highlight>
                  <a:srgbClr val="FFFF00"/>
                </a:highlight>
                <a:latin typeface="华文楷体" panose="02010600040101010101" pitchFamily="2" charset="-122"/>
                <a:ea typeface="华文楷体" panose="02010600040101010101" pitchFamily="2" charset="-122"/>
                <a:cs typeface="+mj-cs"/>
              </a:rPr>
              <a:t>顺序循环</a:t>
            </a:r>
            <a:r>
              <a:rPr lang="zh-CN" altLang="en-US" sz="2800" dirty="0">
                <a:latin typeface="华文楷体" panose="02010600040101010101" pitchFamily="2" charset="-122"/>
                <a:ea typeface="华文楷体" panose="02010600040101010101" pitchFamily="2" charset="-122"/>
                <a:cs typeface="+mj-cs"/>
              </a:rPr>
              <a:t>方法。</a:t>
            </a:r>
            <a:endParaRPr lang="en-US" altLang="zh-CN" sz="2800" dirty="0">
              <a:latin typeface="华文楷体" panose="02010600040101010101" pitchFamily="2" charset="-122"/>
              <a:ea typeface="华文楷体" panose="02010600040101010101" pitchFamily="2" charset="-122"/>
              <a:cs typeface="+mj-cs"/>
            </a:endParaRPr>
          </a:p>
          <a:p>
            <a:endParaRPr lang="en-US" altLang="zh-CN" sz="2800" dirty="0">
              <a:latin typeface="华文楷体" panose="02010600040101010101" pitchFamily="2" charset="-122"/>
              <a:ea typeface="华文楷体" panose="02010600040101010101" pitchFamily="2" charset="-122"/>
              <a:cs typeface="+mj-cs"/>
            </a:endParaRPr>
          </a:p>
          <a:p>
            <a:r>
              <a:rPr lang="en-US" altLang="zh-CN" sz="2800" dirty="0">
                <a:latin typeface="华文楷体" panose="02010600040101010101" pitchFamily="2" charset="-122"/>
                <a:ea typeface="华文楷体" panose="02010600040101010101" pitchFamily="2" charset="-122"/>
                <a:cs typeface="+mj-cs"/>
              </a:rPr>
              <a:t>500</a:t>
            </a:r>
            <a:r>
              <a:rPr lang="zh-CN" altLang="en-US" sz="2800" dirty="0">
                <a:latin typeface="华文楷体" panose="02010600040101010101" pitchFamily="2" charset="-122"/>
                <a:ea typeface="华文楷体" panose="02010600040101010101" pitchFamily="2" charset="-122"/>
                <a:cs typeface="+mj-cs"/>
              </a:rPr>
              <a:t>映射到了</a:t>
            </a:r>
            <a:r>
              <a:rPr lang="en-US" altLang="zh-CN" sz="2800" dirty="0">
                <a:latin typeface="华文楷体" panose="02010600040101010101" pitchFamily="2" charset="-122"/>
                <a:ea typeface="华文楷体" panose="02010600040101010101" pitchFamily="2" charset="-122"/>
                <a:cs typeface="+mj-cs"/>
              </a:rPr>
              <a:t>4</a:t>
            </a:r>
            <a:r>
              <a:rPr lang="zh-CN" altLang="en-US" sz="2800" dirty="0">
                <a:latin typeface="华文楷体" panose="02010600040101010101" pitchFamily="2" charset="-122"/>
                <a:ea typeface="华文楷体" panose="02010600040101010101" pitchFamily="2" charset="-122"/>
                <a:cs typeface="+mj-cs"/>
              </a:rPr>
              <a:t>，因</a:t>
            </a:r>
            <a:r>
              <a:rPr lang="en-US" altLang="zh-CN" sz="2800" dirty="0">
                <a:latin typeface="华文楷体" panose="02010600040101010101" pitchFamily="2" charset="-122"/>
                <a:ea typeface="华文楷体" panose="02010600040101010101" pitchFamily="2" charset="-122"/>
                <a:cs typeface="+mj-cs"/>
              </a:rPr>
              <a:t>4</a:t>
            </a:r>
            <a:r>
              <a:rPr lang="zh-CN" altLang="en-US" sz="2800" dirty="0">
                <a:latin typeface="华文楷体" panose="02010600040101010101" pitchFamily="2" charset="-122"/>
                <a:ea typeface="华文楷体" panose="02010600040101010101" pitchFamily="2" charset="-122"/>
                <a:cs typeface="+mj-cs"/>
              </a:rPr>
              <a:t>状态为</a:t>
            </a:r>
            <a:r>
              <a:rPr lang="en-US" altLang="zh-CN" sz="2800" dirty="0">
                <a:latin typeface="华文楷体" panose="02010600040101010101" pitchFamily="2" charset="-122"/>
                <a:ea typeface="华文楷体" panose="02010600040101010101" pitchFamily="2" charset="-122"/>
                <a:cs typeface="+mj-cs"/>
              </a:rPr>
              <a:t>2</a:t>
            </a:r>
            <a:r>
              <a:rPr lang="zh-CN" altLang="en-US" sz="2800" dirty="0">
                <a:latin typeface="华文楷体" panose="02010600040101010101" pitchFamily="2" charset="-122"/>
                <a:ea typeface="华文楷体" panose="02010600040101010101" pitchFamily="2" charset="-122"/>
                <a:cs typeface="+mj-cs"/>
              </a:rPr>
              <a:t>， 直接写入，改状态为</a:t>
            </a:r>
            <a:r>
              <a:rPr lang="en-US" altLang="zh-CN" sz="2800" dirty="0">
                <a:latin typeface="华文楷体" panose="02010600040101010101" pitchFamily="2" charset="-122"/>
                <a:ea typeface="华文楷体" panose="02010600040101010101" pitchFamily="2" charset="-122"/>
                <a:cs typeface="+mj-cs"/>
              </a:rPr>
              <a:t>1.</a:t>
            </a:r>
            <a:endParaRPr lang="zh-CN" altLang="en-US" sz="2800" dirty="0">
              <a:latin typeface="华文楷体" panose="02010600040101010101" pitchFamily="2" charset="-122"/>
              <a:ea typeface="华文楷体" panose="02010600040101010101" pitchFamily="2" charset="-122"/>
              <a:cs typeface="+mj-cs"/>
            </a:endParaRPr>
          </a:p>
        </p:txBody>
      </p:sp>
    </p:spTree>
    <p:extLst>
      <p:ext uri="{BB962C8B-B14F-4D97-AF65-F5344CB8AC3E}">
        <p14:creationId xmlns:p14="http://schemas.microsoft.com/office/powerpoint/2010/main" val="362348570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93438"/>
            <a:ext cx="11162884" cy="99134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不在原来的</a:t>
            </a:r>
            <a:r>
              <a:rPr lang="zh-CN" altLang="en-US" sz="2800" b="0" dirty="0">
                <a:ea typeface="华文楷体" panose="02010600040101010101" pitchFamily="2" charset="-122"/>
                <a:cs typeface="Times New Roman" panose="02020603050405020304" pitchFamily="18" charset="0"/>
              </a:rPr>
              <a:t>哈希</a:t>
            </a:r>
            <a:r>
              <a:rPr lang="zh-CN" altLang="zh-CN" sz="2800" b="0" dirty="0">
                <a:ea typeface="华文楷体" panose="02010600040101010101" pitchFamily="2" charset="-122"/>
                <a:cs typeface="Times New Roman" panose="02020603050405020304" pitchFamily="18" charset="0"/>
              </a:rPr>
              <a:t>表中找地址，</a:t>
            </a:r>
            <a:r>
              <a:rPr lang="zh-CN" altLang="en-US" sz="2800" b="0" dirty="0">
                <a:ea typeface="华文楷体" panose="02010600040101010101" pitchFamily="2" charset="-122"/>
                <a:cs typeface="Times New Roman" panose="02020603050405020304" pitchFamily="18" charset="0"/>
              </a:rPr>
              <a:t>哈希</a:t>
            </a:r>
            <a:r>
              <a:rPr lang="zh-CN" altLang="zh-CN" sz="2800" b="0" dirty="0">
                <a:ea typeface="华文楷体" panose="02010600040101010101" pitchFamily="2" charset="-122"/>
                <a:cs typeface="Times New Roman" panose="02020603050405020304" pitchFamily="18" charset="0"/>
              </a:rPr>
              <a:t>表中根本就不存储实际的元素，而是存储一个单链表的首结点地址，元素存储在单链表中。</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链地址法</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开哈希表</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2552416" y="2631232"/>
            <a:ext cx="6251740" cy="3816625"/>
          </a:xfrm>
          <a:prstGeom prst="rect">
            <a:avLst/>
          </a:prstGeom>
          <a:noFill/>
          <a:ln>
            <a:noFill/>
          </a:ln>
        </p:spPr>
      </p:pic>
    </p:spTree>
    <p:extLst>
      <p:ext uri="{BB962C8B-B14F-4D97-AF65-F5344CB8AC3E}">
        <p14:creationId xmlns:p14="http://schemas.microsoft.com/office/powerpoint/2010/main" val="1397703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分块查找</a:t>
            </a:r>
          </a:p>
        </p:txBody>
      </p:sp>
      <p:sp>
        <p:nvSpPr>
          <p:cNvPr id="4" name="文本框 3"/>
          <p:cNvSpPr txBox="1"/>
          <p:nvPr/>
        </p:nvSpPr>
        <p:spPr>
          <a:xfrm>
            <a:off x="341460" y="1607028"/>
            <a:ext cx="11088540" cy="3108543"/>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折半查找虽具有好的性能，但要求顺序存储时按照关键字排序，这在元素动态变化时耗时较多。顺序存储虽然</a:t>
            </a:r>
            <a:r>
              <a:rPr lang="zh-CN" altLang="en-US" sz="2800" dirty="0">
                <a:latin typeface="华文楷体" panose="02010600040101010101" pitchFamily="2" charset="-122"/>
                <a:ea typeface="华文楷体" panose="02010600040101010101" pitchFamily="2" charset="-122"/>
              </a:rPr>
              <a:t>也</a:t>
            </a:r>
            <a:r>
              <a:rPr lang="zh-CN" altLang="zh-CN" sz="2800" dirty="0">
                <a:latin typeface="华文楷体" panose="02010600040101010101" pitchFamily="2" charset="-122"/>
                <a:ea typeface="华文楷体" panose="02010600040101010101" pitchFamily="2" charset="-122"/>
              </a:rPr>
              <a:t>可以应对元素的动态变化，但查找效率低。</a:t>
            </a:r>
            <a:endParaRPr lang="en-US" altLang="zh-CN" sz="2800" dirty="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      </a:t>
            </a:r>
            <a:r>
              <a:rPr lang="zh-CN" altLang="zh-CN" sz="2800" dirty="0">
                <a:latin typeface="华文楷体" panose="02010600040101010101" pitchFamily="2" charset="-122"/>
                <a:ea typeface="华文楷体" panose="02010600040101010101" pitchFamily="2" charset="-122"/>
              </a:rPr>
              <a:t>综合两者提出了</a:t>
            </a:r>
            <a:r>
              <a:rPr lang="zh-CN" altLang="zh-CN" sz="2800" b="1" dirty="0">
                <a:latin typeface="华文楷体" panose="02010600040101010101" pitchFamily="2" charset="-122"/>
                <a:ea typeface="华文楷体" panose="02010600040101010101" pitchFamily="2" charset="-122"/>
              </a:rPr>
              <a:t>分块查找</a:t>
            </a:r>
            <a:r>
              <a:rPr lang="zh-CN" altLang="zh-CN" sz="2800" dirty="0">
                <a:latin typeface="华文楷体" panose="02010600040101010101" pitchFamily="2" charset="-122"/>
                <a:ea typeface="华文楷体" panose="02010600040101010101" pitchFamily="2" charset="-122"/>
              </a:rPr>
              <a:t>方法</a:t>
            </a:r>
            <a:r>
              <a:rPr lang="zh-CN" altLang="en-US"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分块查找是</a:t>
            </a:r>
            <a:r>
              <a:rPr lang="zh-CN" altLang="zh-CN" sz="2800" dirty="0">
                <a:latin typeface="华文楷体" panose="02010600040101010101" pitchFamily="2" charset="-122"/>
                <a:ea typeface="华文楷体" panose="02010600040101010101" pitchFamily="2" charset="-122"/>
              </a:rPr>
              <a:t>把一个大的线性表分解成若干块，块中数据可以无序，任意存放，但块间必须有序。</a:t>
            </a:r>
            <a:endParaRPr lang="en-US" altLang="zh-CN"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50126428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58367" y="2036362"/>
                <a:ext cx="11162884" cy="3535763"/>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查找是在一组具有松散关系的元素集合中进行的。</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在很少进行插入、删除的一组数据中进行的查找称为静态查找。静态查找的数据集合最简单的存储方法是采用顺序存储。数据元素顺序存储时，如果元素无序，可采用顺序查找，时间复杂度达到</a:t>
                </a:r>
                <a:r>
                  <a:rPr lang="en-US" altLang="zh-CN" sz="2800" b="0" dirty="0">
                    <a:ea typeface="华文楷体" panose="02010600040101010101" pitchFamily="2" charset="-122"/>
                    <a:cs typeface="Times New Roman" panose="02020603050405020304" pitchFamily="18" charset="0"/>
                  </a:rPr>
                  <a:t>O(n)</a:t>
                </a:r>
                <a:r>
                  <a:rPr lang="zh-CN" altLang="zh-CN" sz="2800" b="0" dirty="0">
                    <a:ea typeface="华文楷体" panose="02010600040101010101" pitchFamily="2" charset="-122"/>
                    <a:cs typeface="Times New Roman" panose="02020603050405020304" pitchFamily="18" charset="0"/>
                  </a:rPr>
                  <a:t>；如果元素有序，可采用折半查找，时间复杂度达到</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funcPr>
                      <m:fName>
                        <m:sSub>
                          <m:sSub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sz="2800" b="0">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2800" b="0">
                                <a:latin typeface="Cambria Math" panose="02040503050406030204" pitchFamily="18" charset="0"/>
                                <a:ea typeface="华文楷体" panose="02010600040101010101" pitchFamily="2" charset="-122"/>
                                <a:cs typeface="Times New Roman" panose="02020603050405020304" pitchFamily="18" charset="0"/>
                              </a:rPr>
                              <m:t>2</m:t>
                            </m:r>
                          </m:sub>
                        </m:sSub>
                      </m:fName>
                      <m:e>
                        <m:r>
                          <a:rPr lang="en-US" altLang="zh-CN" sz="2800" b="0">
                            <a:latin typeface="Cambria Math" panose="02040503050406030204" pitchFamily="18" charset="0"/>
                            <a:ea typeface="华文楷体" panose="02010600040101010101" pitchFamily="2" charset="-122"/>
                            <a:cs typeface="Times New Roman" panose="02020603050405020304" pitchFamily="18" charset="0"/>
                          </a:rPr>
                          <m:t>𝑛</m:t>
                        </m:r>
                      </m:e>
                    </m:func>
                  </m:oMath>
                </a14:m>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58367" y="2036362"/>
                <a:ext cx="11162884" cy="3535763"/>
              </a:xfrm>
              <a:blipFill>
                <a:blip r:embed="rId3"/>
                <a:stretch>
                  <a:fillRect l="-983" t="-172" r="-54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12817438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736325"/>
                <a:ext cx="11162884" cy="3350025"/>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在频繁进行插入、删除的一组数据中进行的查找称为动态查找。动态查找合适的存储方式是二叉查找树。二叉查找树在平衡的情况下，查找时间将达</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funcPr>
                      <m:fName>
                        <m:sSub>
                          <m:sSub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sz="2800" b="0">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2800" b="0">
                                <a:latin typeface="Cambria Math" panose="02040503050406030204" pitchFamily="18" charset="0"/>
                                <a:ea typeface="华文楷体" panose="02010600040101010101" pitchFamily="2" charset="-122"/>
                                <a:cs typeface="Times New Roman" panose="02020603050405020304" pitchFamily="18" charset="0"/>
                              </a:rPr>
                              <m:t>2</m:t>
                            </m:r>
                          </m:sub>
                        </m:sSub>
                      </m:fName>
                      <m:e>
                        <m:r>
                          <a:rPr lang="en-US" altLang="zh-CN" sz="2800" b="0">
                            <a:latin typeface="Cambria Math" panose="02040503050406030204" pitchFamily="18" charset="0"/>
                            <a:ea typeface="华文楷体" panose="02010600040101010101" pitchFamily="2" charset="-122"/>
                            <a:cs typeface="Times New Roman" panose="02020603050405020304" pitchFamily="18" charset="0"/>
                          </a:rPr>
                          <m:t>𝑛</m:t>
                        </m:r>
                      </m:e>
                    </m:func>
                  </m:oMath>
                </a14:m>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，和有序表的折半查找时间消耗一样。红黑树是比平衡树条件更宽松的二叉查找树，平衡树中的每个结点，其向下的各条分支高度差不超过</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；红黑树中的每个结点，其向下的各条分支高度差最多为一倍。</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736325"/>
                <a:ext cx="11162884" cy="3350025"/>
              </a:xfrm>
              <a:blipFill>
                <a:blip r:embed="rId3"/>
                <a:stretch>
                  <a:fillRect l="-983" t="-364" r="-54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41029327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9792" y="1507725"/>
            <a:ext cx="11162884" cy="5121675"/>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对于数据量很大，数据只能存储在外存储器上的情况，可以利用多线索树：</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树，为原始数据文件建立索引文件。</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树上所有的关键字都在，都分布在非叶子结点中，每个关键字在所有结点中只出现一次。每个关键字对应的原始数据记录地址附着在关键字后。叶子结点为空结点。</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树仅其中一些关键字分别分布在非叶子结点中，很多关键字在所有结点中不只出现一次。所有</a:t>
            </a:r>
            <a:r>
              <a:rPr lang="zh-CN" altLang="en-US" sz="2800" b="0" dirty="0">
                <a:ea typeface="华文楷体" panose="02010600040101010101" pitchFamily="2" charset="-122"/>
                <a:cs typeface="Times New Roman" panose="02020603050405020304" pitchFamily="18" charset="0"/>
              </a:rPr>
              <a:t>含</a:t>
            </a:r>
            <a:r>
              <a:rPr lang="zh-CN" altLang="zh-CN" sz="2800" b="0" dirty="0">
                <a:ea typeface="华文楷体" panose="02010600040101010101" pitchFamily="2" charset="-122"/>
                <a:cs typeface="Times New Roman" panose="02020603050405020304" pitchFamily="18" charset="0"/>
              </a:rPr>
              <a:t>关键字</a:t>
            </a:r>
            <a:r>
              <a:rPr lang="zh-CN" altLang="en-US" sz="2800" b="0" dirty="0">
                <a:ea typeface="华文楷体" panose="02010600040101010101" pitchFamily="2" charset="-122"/>
                <a:cs typeface="Times New Roman" panose="02020603050405020304" pitchFamily="18" charset="0"/>
              </a:rPr>
              <a:t>的</a:t>
            </a:r>
            <a:r>
              <a:rPr lang="zh-CN" altLang="zh-CN" sz="2800" b="0" dirty="0">
                <a:ea typeface="华文楷体" panose="02010600040101010101" pitchFamily="2" charset="-122"/>
                <a:cs typeface="Times New Roman" panose="02020603050405020304" pitchFamily="18" charset="0"/>
              </a:rPr>
              <a:t>原始数据记录都分布在各个叶子结点中。相比而言</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a:t>
            </a:r>
            <a:r>
              <a:rPr lang="zh-CN" altLang="en-US" sz="2800" b="0" dirty="0">
                <a:ea typeface="华文楷体" panose="02010600040101010101" pitchFamily="2" charset="-122"/>
                <a:cs typeface="Times New Roman" panose="02020603050405020304" pitchFamily="18" charset="0"/>
              </a:rPr>
              <a:t>索引层</a:t>
            </a:r>
            <a:r>
              <a:rPr lang="zh-CN" altLang="zh-CN" sz="2800" b="0" dirty="0">
                <a:ea typeface="华文楷体" panose="02010600040101010101" pitchFamily="2" charset="-122"/>
                <a:cs typeface="Times New Roman" panose="02020603050405020304" pitchFamily="18" charset="0"/>
              </a:rPr>
              <a:t>比</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树规模小，且支持按照关键字大小从小到大顺序遍历。故</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树在建立索引文件时更加常用。</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143732392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72642" y="1689890"/>
            <a:ext cx="11162884" cy="4053685"/>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以上方法都是基于关键字的比较，致力于怎样减少关键字的比较次数。哈希方法试图完全摆脱关键字的比较，希望通过一个函数将关键字直接映射到哈希表中的某个地址上去。</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常见的哈希函数有将关键字进行简单线性变换获得地址的直接寻址法、有分析并抽取数据中某些位的数据分析法、有将数据自身变化如平方后再进行取某些中间位的平方取中法、有将长关键字序列进行折叠相加后再分析处理的折叠法。</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173637942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15517" y="1804191"/>
            <a:ext cx="11162884" cy="2153448"/>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理想的哈希函数是将不同的关键字映射到不同的地址上，但综合考虑到哈希表的负载因子，这样的函数比较难找，通常找到的哈希函数都会造成一定程度的冲突。常见的冲突解决办法有线性探测法、二次探测法和链地址法。</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18654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静态查找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 *</a:t>
            </a: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 *</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055462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分块查找</a:t>
            </a:r>
          </a:p>
        </p:txBody>
      </p:sp>
      <p:sp>
        <p:nvSpPr>
          <p:cNvPr id="4" name="文本框 3"/>
          <p:cNvSpPr txBox="1"/>
          <p:nvPr/>
        </p:nvSpPr>
        <p:spPr>
          <a:xfrm>
            <a:off x="341460" y="1607028"/>
            <a:ext cx="11088540" cy="2677656"/>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要建立一个索引表，把每块中</a:t>
            </a:r>
            <a:r>
              <a:rPr lang="zh-CN" altLang="zh-CN" sz="2800" dirty="0">
                <a:highlight>
                  <a:srgbClr val="FFFF00"/>
                </a:highlight>
                <a:latin typeface="华文楷体" panose="02010600040101010101" pitchFamily="2" charset="-122"/>
                <a:ea typeface="华文楷体" panose="02010600040101010101" pitchFamily="2" charset="-122"/>
              </a:rPr>
              <a:t>最大关键字值</a:t>
            </a:r>
            <a:r>
              <a:rPr lang="zh-CN" altLang="zh-CN" sz="2800" dirty="0">
                <a:latin typeface="华文楷体" panose="02010600040101010101" pitchFamily="2" charset="-122"/>
                <a:ea typeface="华文楷体" panose="02010600040101010101" pitchFamily="2" charset="-122"/>
              </a:rPr>
              <a:t>作为索引表的关键字，从小到大顺序存放在一个辅助数组中。查找时，</a:t>
            </a:r>
            <a:r>
              <a:rPr lang="zh-CN" altLang="en-US" sz="2800" dirty="0">
                <a:latin typeface="华文楷体" panose="02010600040101010101" pitchFamily="2" charset="-122"/>
                <a:ea typeface="华文楷体" panose="02010600040101010101" pitchFamily="2" charset="-122"/>
              </a:rPr>
              <a:t>可以</a:t>
            </a:r>
            <a:r>
              <a:rPr lang="zh-CN" altLang="zh-CN" sz="2800" dirty="0">
                <a:latin typeface="华文楷体" panose="02010600040101010101" pitchFamily="2" charset="-122"/>
                <a:ea typeface="华文楷体" panose="02010600040101010101" pitchFamily="2" charset="-122"/>
              </a:rPr>
              <a:t>先在索引表中折半查找，确定要找的元素所在的块，然后在块中采用顺序查找，即可找到对应的元素。</a:t>
            </a:r>
            <a:r>
              <a:rPr lang="zh-CN" altLang="en-US" sz="2800" b="1" dirty="0">
                <a:latin typeface="华文楷体" panose="02010600040101010101" pitchFamily="2" charset="-122"/>
                <a:ea typeface="华文楷体" panose="02010600040101010101" pitchFamily="2" charset="-122"/>
              </a:rPr>
              <a:t>故该方法也称“索引顺序查找”。</a:t>
            </a:r>
            <a:endParaRPr lang="en-US" altLang="zh-CN" sz="2800" b="1"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一般适用于数据量很大，无法一次调入内存的情况。</a:t>
            </a:r>
            <a:endParaRPr lang="zh-CN" altLang="zh-CN"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566527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分块查找</a:t>
            </a:r>
          </a:p>
        </p:txBody>
      </p:sp>
      <p:sp>
        <p:nvSpPr>
          <p:cNvPr id="4" name="文本框 3"/>
          <p:cNvSpPr txBox="1"/>
          <p:nvPr/>
        </p:nvSpPr>
        <p:spPr>
          <a:xfrm>
            <a:off x="341460" y="1607028"/>
            <a:ext cx="11704766" cy="4031873"/>
          </a:xfrm>
          <a:prstGeom prst="rect">
            <a:avLst/>
          </a:prstGeom>
          <a:noFill/>
        </p:spPr>
        <p:txBody>
          <a:bodyPr wrap="square" rtlCol="0">
            <a:spAutoFit/>
          </a:bodyPr>
          <a:lstStyle/>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分块查找只要求索引表是有序的，块内元素不需要有序，因此特别适合于元素动态变化的情况。当增加或减少元素时，只需将该元素调整到所在的块即可。</a:t>
            </a: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分块查找可以有两种方式：</a:t>
            </a:r>
            <a:endParaRPr lang="en-US" altLang="zh-CN" sz="3200" dirty="0">
              <a:latin typeface="华文楷体" panose="02010600040101010101" pitchFamily="2" charset="-122"/>
              <a:ea typeface="华文楷体" panose="02010600040101010101" pitchFamily="2" charset="-122"/>
            </a:endParaRPr>
          </a:p>
          <a:p>
            <a:pPr marL="914400" lvl="1" indent="-457200">
              <a:buFont typeface="Arial" panose="020B0604020202020204" pitchFamily="34" charset="0"/>
              <a:buChar char="•"/>
            </a:pPr>
            <a:r>
              <a:rPr lang="zh-CN" altLang="zh-CN" sz="3200" dirty="0">
                <a:latin typeface="华文楷体" panose="02010600040101010101" pitchFamily="2" charset="-122"/>
                <a:ea typeface="华文楷体" panose="02010600040101010101" pitchFamily="2" charset="-122"/>
              </a:rPr>
              <a:t>索引文件顺序查找</a:t>
            </a:r>
            <a:r>
              <a:rPr lang="en-US" altLang="zh-CN"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块内顺序查找，</a:t>
            </a:r>
            <a:endParaRPr lang="en-US" altLang="zh-CN" sz="3200" dirty="0">
              <a:latin typeface="华文楷体" panose="02010600040101010101" pitchFamily="2" charset="-122"/>
              <a:ea typeface="华文楷体" panose="02010600040101010101" pitchFamily="2" charset="-122"/>
            </a:endParaRPr>
          </a:p>
          <a:p>
            <a:pPr marL="914400" lvl="1" indent="-457200">
              <a:buFont typeface="Arial" panose="020B0604020202020204" pitchFamily="34" charset="0"/>
              <a:buChar char="•"/>
            </a:pPr>
            <a:r>
              <a:rPr lang="zh-CN" altLang="zh-CN" sz="3200" dirty="0">
                <a:latin typeface="华文楷体" panose="02010600040101010101" pitchFamily="2" charset="-122"/>
                <a:ea typeface="华文楷体" panose="02010600040101010101" pitchFamily="2" charset="-122"/>
              </a:rPr>
              <a:t>索引文件折半查找</a:t>
            </a:r>
            <a:r>
              <a:rPr lang="en-US" altLang="zh-CN"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块内顺序查找。</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在时间复杂度上，分块查找的速度虽然不如折半查找算法，但比顺序查找算法快得多。</a:t>
            </a:r>
          </a:p>
        </p:txBody>
      </p:sp>
    </p:spTree>
    <p:extLst>
      <p:ext uri="{BB962C8B-B14F-4D97-AF65-F5344CB8AC3E}">
        <p14:creationId xmlns:p14="http://schemas.microsoft.com/office/powerpoint/2010/main" val="626014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分块查找</a:t>
            </a:r>
          </a:p>
        </p:txBody>
      </p:sp>
      <mc:AlternateContent xmlns:mc="http://schemas.openxmlformats.org/markup-compatibility/2006" xmlns:a14="http://schemas.microsoft.com/office/drawing/2010/main">
        <mc:Choice Requires="a14">
          <p:sp>
            <p:nvSpPr>
              <p:cNvPr id="4" name="文本框 3"/>
              <p:cNvSpPr txBox="1"/>
              <p:nvPr/>
            </p:nvSpPr>
            <p:spPr>
              <a:xfrm>
                <a:off x="341460" y="1607028"/>
                <a:ext cx="11704766" cy="5649945"/>
              </a:xfrm>
              <a:prstGeom prst="rect">
                <a:avLst/>
              </a:prstGeom>
              <a:noFill/>
            </p:spPr>
            <p:txBody>
              <a:bodyPr wrap="square" rtlCol="0">
                <a:spAutoFit/>
              </a:bodyPr>
              <a:lstStyle/>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分块查找</a:t>
                </a:r>
                <a:r>
                  <a:rPr lang="zh-CN" altLang="en-US" sz="3200" dirty="0">
                    <a:latin typeface="华文楷体" panose="02010600040101010101" pitchFamily="2" charset="-122"/>
                    <a:ea typeface="华文楷体" panose="02010600040101010101" pitchFamily="2" charset="-122"/>
                  </a:rPr>
                  <a:t>中分块大小的最优原则</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lvl="1"/>
                <a:r>
                  <a:rPr lang="zh-CN" altLang="en-US" sz="3200" dirty="0">
                    <a:highlight>
                      <a:srgbClr val="FFFF00"/>
                    </a:highlight>
                    <a:latin typeface="华文楷体" panose="02010600040101010101" pitchFamily="2" charset="-122"/>
                    <a:ea typeface="华文楷体" panose="02010600040101010101" pitchFamily="2" charset="-122"/>
                  </a:rPr>
                  <a:t>通常块数和块大小相等，都取</a:t>
                </a:r>
                <a:r>
                  <a:rPr lang="en-US" altLang="zh-CN" sz="3200" dirty="0">
                    <a:highlight>
                      <a:srgbClr val="FFFF00"/>
                    </a:highlight>
                    <a:latin typeface="华文楷体" panose="02010600040101010101" pitchFamily="2" charset="-122"/>
                    <a:ea typeface="华文楷体" panose="02010600040101010101" pitchFamily="2" charset="-122"/>
                  </a:rPr>
                  <a:t>n</a:t>
                </a:r>
                <a:r>
                  <a:rPr lang="zh-CN" altLang="en-US" sz="3200" dirty="0">
                    <a:highlight>
                      <a:srgbClr val="FFFF00"/>
                    </a:highlight>
                    <a:latin typeface="华文楷体" panose="02010600040101010101" pitchFamily="2" charset="-122"/>
                    <a:ea typeface="华文楷体" panose="02010600040101010101" pitchFamily="2" charset="-122"/>
                  </a:rPr>
                  <a:t>的开平方</a:t>
                </a:r>
                <a:r>
                  <a:rPr lang="zh-CN" altLang="zh-CN" sz="3200" dirty="0">
                    <a:latin typeface="华文楷体" panose="02010600040101010101" pitchFamily="2" charset="-122"/>
                    <a:ea typeface="华文楷体" panose="02010600040101010101" pitchFamily="2" charset="-122"/>
                  </a:rPr>
                  <a:t>。</a:t>
                </a:r>
                <a:r>
                  <a:rPr lang="zh-CN" altLang="en-US" sz="3200" dirty="0">
                    <a:latin typeface="华文楷体" panose="02010600040101010101" pitchFamily="2" charset="-122"/>
                    <a:ea typeface="华文楷体" panose="02010600040101010101" pitchFamily="2" charset="-122"/>
                  </a:rPr>
                  <a:t>如</a:t>
                </a:r>
                <a:r>
                  <a:rPr lang="en-US" altLang="zh-CN" sz="3200" dirty="0">
                    <a:latin typeface="华文楷体" panose="02010600040101010101" pitchFamily="2" charset="-122"/>
                    <a:ea typeface="华文楷体" panose="02010600040101010101" pitchFamily="2" charset="-122"/>
                  </a:rPr>
                  <a:t>n=256, </a:t>
                </a:r>
                <a:r>
                  <a:rPr lang="zh-CN" altLang="en-US" sz="3200" dirty="0">
                    <a:latin typeface="华文楷体" panose="02010600040101010101" pitchFamily="2" charset="-122"/>
                    <a:ea typeface="华文楷体" panose="02010600040101010101" pitchFamily="2" charset="-122"/>
                  </a:rPr>
                  <a:t>则块数和块大小都为</a:t>
                </a:r>
                <a:r>
                  <a:rPr lang="en-US" altLang="zh-CN" sz="3200" dirty="0">
                    <a:latin typeface="华文楷体" panose="02010600040101010101" pitchFamily="2" charset="-122"/>
                    <a:ea typeface="华文楷体" panose="02010600040101010101" pitchFamily="2" charset="-122"/>
                  </a:rPr>
                  <a:t>16</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lvl="1"/>
                <a:endParaRPr lang="en-US" altLang="zh-CN" sz="3200" dirty="0">
                  <a:latin typeface="华文楷体" panose="02010600040101010101" pitchFamily="2" charset="-122"/>
                  <a:ea typeface="华文楷体" panose="02010600040101010101" pitchFamily="2" charset="-122"/>
                </a:endParaRPr>
              </a:p>
              <a:p>
                <a:pPr lvl="1"/>
                <a:r>
                  <a:rPr lang="zh-CN" altLang="en-US" sz="3200" dirty="0">
                    <a:latin typeface="华文楷体" panose="02010600040101010101" pitchFamily="2" charset="-122"/>
                    <a:ea typeface="华文楷体" panose="02010600040101010101" pitchFamily="2" charset="-122"/>
                  </a:rPr>
                  <a:t>原因：</a:t>
                </a:r>
                <a:endParaRPr lang="en-US" altLang="zh-CN" sz="3200" dirty="0">
                  <a:latin typeface="华文楷体" panose="02010600040101010101" pitchFamily="2" charset="-122"/>
                  <a:ea typeface="华文楷体" panose="02010600040101010101" pitchFamily="2" charset="-122"/>
                </a:endParaRPr>
              </a:p>
              <a:p>
                <a:pPr lvl="1"/>
                <a:r>
                  <a:rPr lang="zh-CN" altLang="en-US" sz="3200" dirty="0">
                    <a:latin typeface="华文楷体" panose="02010600040101010101" pitchFamily="2" charset="-122"/>
                    <a:ea typeface="华文楷体" panose="02010600040101010101" pitchFamily="2" charset="-122"/>
                  </a:rPr>
                  <a:t>假设索引和块都用顺序查找，块大小为</a:t>
                </a:r>
                <a:r>
                  <a:rPr lang="en-US" altLang="zh-CN" sz="3200" dirty="0">
                    <a:latin typeface="华文楷体" panose="02010600040101010101" pitchFamily="2" charset="-122"/>
                    <a:ea typeface="华文楷体" panose="02010600040101010101" pitchFamily="2" charset="-122"/>
                  </a:rPr>
                  <a:t>b, </a:t>
                </a:r>
                <a:r>
                  <a:rPr lang="zh-CN" altLang="en-US" sz="3200" dirty="0">
                    <a:latin typeface="华文楷体" panose="02010600040101010101" pitchFamily="2" charset="-122"/>
                    <a:ea typeface="华文楷体" panose="02010600040101010101" pitchFamily="2" charset="-122"/>
                  </a:rPr>
                  <a:t>元素个数为</a:t>
                </a:r>
                <a:r>
                  <a:rPr lang="en-US" altLang="zh-CN" sz="3200" dirty="0">
                    <a:latin typeface="华文楷体" panose="02010600040101010101" pitchFamily="2" charset="-122"/>
                    <a:ea typeface="华文楷体" panose="02010600040101010101" pitchFamily="2" charset="-122"/>
                  </a:rPr>
                  <a:t>n</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lvl="1"/>
                <a:r>
                  <a:rPr lang="en-US" altLang="zh-CN" sz="3200" dirty="0">
                    <a:latin typeface="华文楷体" panose="02010600040101010101" pitchFamily="2" charset="-122"/>
                    <a:ea typeface="华文楷体" panose="02010600040101010101" pitchFamily="2" charset="-122"/>
                  </a:rPr>
                  <a:t> </a:t>
                </a:r>
                <a:r>
                  <a:rPr lang="zh-CN" altLang="en-US" sz="3200" dirty="0">
                    <a:latin typeface="华文楷体" panose="02010600040101010101" pitchFamily="2" charset="-122"/>
                    <a:ea typeface="华文楷体" panose="02010600040101010101" pitchFamily="2" charset="-122"/>
                  </a:rPr>
                  <a:t>确定哪一块</a:t>
                </a:r>
                <a:r>
                  <a:rPr lang="en-US" altLang="zh-CN" sz="3200" dirty="0">
                    <a:latin typeface="华文楷体" panose="02010600040101010101" pitchFamily="2" charset="-122"/>
                    <a:ea typeface="华文楷体" panose="02010600040101010101" pitchFamily="2" charset="-122"/>
                  </a:rPr>
                  <a:t>(n/b+1)/2, </a:t>
                </a:r>
                <a:r>
                  <a:rPr lang="zh-CN" altLang="en-US" sz="3200" dirty="0">
                    <a:latin typeface="华文楷体" panose="02010600040101010101" pitchFamily="2" charset="-122"/>
                    <a:ea typeface="华文楷体" panose="02010600040101010101" pitchFamily="2" charset="-122"/>
                  </a:rPr>
                  <a:t>确定块内位置（</a:t>
                </a:r>
                <a:r>
                  <a:rPr lang="en-US" altLang="zh-CN" sz="3200" dirty="0">
                    <a:latin typeface="华文楷体" panose="02010600040101010101" pitchFamily="2" charset="-122"/>
                    <a:ea typeface="华文楷体" panose="02010600040101010101" pitchFamily="2" charset="-122"/>
                  </a:rPr>
                  <a:t>b+1</a:t>
                </a:r>
                <a:r>
                  <a:rPr lang="zh-CN" altLang="en-US" sz="3200" dirty="0">
                    <a:latin typeface="华文楷体" panose="02010600040101010101" pitchFamily="2" charset="-122"/>
                    <a:ea typeface="华文楷体" panose="02010600040101010101" pitchFamily="2" charset="-122"/>
                  </a:rPr>
                  <a:t>）</a:t>
                </a:r>
                <a:r>
                  <a:rPr lang="en-US" altLang="zh-CN" sz="3200" dirty="0">
                    <a:latin typeface="华文楷体" panose="02010600040101010101" pitchFamily="2" charset="-122"/>
                    <a:ea typeface="华文楷体" panose="02010600040101010101" pitchFamily="2" charset="-122"/>
                  </a:rPr>
                  <a:t>/2</a:t>
                </a:r>
              </a:p>
              <a:p>
                <a:pPr lvl="1"/>
                <a:r>
                  <a:rPr lang="en-US" altLang="zh-CN" sz="3200" dirty="0">
                    <a:latin typeface="华文楷体" panose="02010600040101010101" pitchFamily="2" charset="-122"/>
                    <a:ea typeface="华文楷体" panose="02010600040101010101" pitchFamily="2" charset="-122"/>
                  </a:rPr>
                  <a:t> </a:t>
                </a:r>
                <a:r>
                  <a:rPr lang="zh-CN" altLang="en-US" sz="3200" dirty="0">
                    <a:latin typeface="华文楷体" panose="02010600040101010101" pitchFamily="2" charset="-122"/>
                    <a:ea typeface="华文楷体" panose="02010600040101010101" pitchFamily="2" charset="-122"/>
                  </a:rPr>
                  <a:t>总时间：</a:t>
                </a:r>
                <a:endParaRPr lang="en-US" altLang="zh-CN" sz="3200" dirty="0">
                  <a:latin typeface="华文楷体" panose="02010600040101010101" pitchFamily="2" charset="-122"/>
                  <a:ea typeface="华文楷体" panose="02010600040101010101" pitchFamily="2" charset="-122"/>
                </a:endParaRPr>
              </a:p>
              <a:p>
                <a:pPr lvl="1"/>
                <a:r>
                  <a:rPr lang="en-US" altLang="zh-CN" sz="3200" dirty="0">
                    <a:latin typeface="华文楷体" panose="02010600040101010101" pitchFamily="2" charset="-122"/>
                    <a:ea typeface="华文楷体" panose="02010600040101010101" pitchFamily="2" charset="-122"/>
                  </a:rPr>
                  <a:t>  (n/b+1)/2+</a:t>
                </a:r>
                <a:r>
                  <a:rPr lang="zh-CN" altLang="en-US" sz="3200" dirty="0">
                    <a:latin typeface="华文楷体" panose="02010600040101010101" pitchFamily="2" charset="-122"/>
                    <a:ea typeface="华文楷体" panose="02010600040101010101" pitchFamily="2" charset="-122"/>
                  </a:rPr>
                  <a:t> （</a:t>
                </a:r>
                <a:r>
                  <a:rPr lang="en-US" altLang="zh-CN" sz="3200" dirty="0">
                    <a:latin typeface="华文楷体" panose="02010600040101010101" pitchFamily="2" charset="-122"/>
                    <a:ea typeface="华文楷体" panose="02010600040101010101" pitchFamily="2" charset="-122"/>
                  </a:rPr>
                  <a:t>b+1</a:t>
                </a:r>
                <a:r>
                  <a:rPr lang="zh-CN" altLang="en-US" sz="3200" dirty="0">
                    <a:latin typeface="华文楷体" panose="02010600040101010101" pitchFamily="2" charset="-122"/>
                    <a:ea typeface="华文楷体" panose="02010600040101010101" pitchFamily="2" charset="-122"/>
                  </a:rPr>
                  <a:t>）</a:t>
                </a:r>
                <a:r>
                  <a:rPr lang="en-US" altLang="zh-CN" sz="3200" dirty="0">
                    <a:latin typeface="华文楷体" panose="02010600040101010101" pitchFamily="2" charset="-122"/>
                    <a:ea typeface="华文楷体" panose="02010600040101010101" pitchFamily="2" charset="-122"/>
                  </a:rPr>
                  <a:t>/2 </a:t>
                </a:r>
                <a14:m>
                  <m:oMath xmlns:m="http://schemas.openxmlformats.org/officeDocument/2006/math">
                    <m:r>
                      <a:rPr lang="en-US" altLang="zh-CN" sz="3200" i="1" smtClean="0">
                        <a:latin typeface="Cambria Math" panose="02040503050406030204" pitchFamily="18" charset="0"/>
                        <a:ea typeface="Cambria Math" panose="02040503050406030204" pitchFamily="18" charset="0"/>
                      </a:rPr>
                      <m:t>≥</m:t>
                    </m:r>
                  </m:oMath>
                </a14:m>
                <a:r>
                  <a:rPr lang="en-US" altLang="zh-CN" sz="3200" dirty="0">
                    <a:latin typeface="华文楷体" panose="02010600040101010101" pitchFamily="2" charset="-122"/>
                    <a:ea typeface="华文楷体" panose="02010600040101010101" pitchFamily="2" charset="-122"/>
                  </a:rPr>
                  <a:t>2</a:t>
                </a:r>
                <a14:m>
                  <m:oMath xmlns:m="http://schemas.openxmlformats.org/officeDocument/2006/math">
                    <m:rad>
                      <m:radPr>
                        <m:degHide m:val="on"/>
                        <m:ctrlPr>
                          <a:rPr lang="en-US" altLang="zh-CN" sz="3200" i="1" dirty="0" smtClean="0">
                            <a:latin typeface="Cambria Math" panose="02040503050406030204" pitchFamily="18" charset="0"/>
                            <a:ea typeface="华文楷体" panose="02010600040101010101" pitchFamily="2" charset="-122"/>
                          </a:rPr>
                        </m:ctrlPr>
                      </m:radPr>
                      <m:deg/>
                      <m:e>
                        <m:r>
                          <m:rPr>
                            <m:nor/>
                          </m:rPr>
                          <a:rPr lang="en-US" altLang="zh-CN" sz="3200" dirty="0">
                            <a:latin typeface="华文楷体" panose="02010600040101010101" pitchFamily="2" charset="-122"/>
                            <a:ea typeface="华文楷体" panose="02010600040101010101" pitchFamily="2" charset="-122"/>
                          </a:rPr>
                          <m:t>(</m:t>
                        </m:r>
                        <m:r>
                          <m:rPr>
                            <m:nor/>
                          </m:rPr>
                          <a:rPr lang="en-US" altLang="zh-CN" sz="3200" dirty="0">
                            <a:latin typeface="华文楷体" panose="02010600040101010101" pitchFamily="2" charset="-122"/>
                            <a:ea typeface="华文楷体" panose="02010600040101010101" pitchFamily="2" charset="-122"/>
                          </a:rPr>
                          <m:t>n</m:t>
                        </m:r>
                        <m:r>
                          <m:rPr>
                            <m:nor/>
                          </m:rPr>
                          <a:rPr lang="en-US" altLang="zh-CN" sz="3200" dirty="0">
                            <a:latin typeface="华文楷体" panose="02010600040101010101" pitchFamily="2" charset="-122"/>
                            <a:ea typeface="华文楷体" panose="02010600040101010101" pitchFamily="2" charset="-122"/>
                          </a:rPr>
                          <m:t>/</m:t>
                        </m:r>
                        <m:r>
                          <m:rPr>
                            <m:nor/>
                          </m:rPr>
                          <a:rPr lang="en-US" altLang="zh-CN" sz="3200" dirty="0">
                            <a:latin typeface="华文楷体" panose="02010600040101010101" pitchFamily="2" charset="-122"/>
                            <a:ea typeface="华文楷体" panose="02010600040101010101" pitchFamily="2" charset="-122"/>
                          </a:rPr>
                          <m:t>b</m:t>
                        </m:r>
                        <m:r>
                          <m:rPr>
                            <m:nor/>
                          </m:rPr>
                          <a:rPr lang="en-US" altLang="zh-CN" sz="3200" dirty="0">
                            <a:latin typeface="华文楷体" panose="02010600040101010101" pitchFamily="2" charset="-122"/>
                            <a:ea typeface="华文楷体" panose="02010600040101010101" pitchFamily="2" charset="-122"/>
                          </a:rPr>
                          <m:t>+1)/2 ∗</m:t>
                        </m:r>
                        <m:r>
                          <a:rPr lang="zh-CN" altLang="en-US" sz="3200" i="1" dirty="0">
                            <a:latin typeface="Cambria Math" panose="02040503050406030204" pitchFamily="18" charset="0"/>
                            <a:ea typeface="华文楷体" panose="02010600040101010101" pitchFamily="2" charset="-122"/>
                          </a:rPr>
                          <m:t>（</m:t>
                        </m:r>
                        <m:r>
                          <m:rPr>
                            <m:nor/>
                          </m:rPr>
                          <a:rPr lang="en-US" altLang="zh-CN" sz="3200" dirty="0">
                            <a:latin typeface="华文楷体" panose="02010600040101010101" pitchFamily="2" charset="-122"/>
                            <a:ea typeface="华文楷体" panose="02010600040101010101" pitchFamily="2" charset="-122"/>
                          </a:rPr>
                          <m:t>b</m:t>
                        </m:r>
                        <m:r>
                          <m:rPr>
                            <m:nor/>
                          </m:rPr>
                          <a:rPr lang="en-US" altLang="zh-CN" sz="3200" dirty="0">
                            <a:latin typeface="华文楷体" panose="02010600040101010101" pitchFamily="2" charset="-122"/>
                            <a:ea typeface="华文楷体" panose="02010600040101010101" pitchFamily="2" charset="-122"/>
                          </a:rPr>
                          <m:t>+1</m:t>
                        </m:r>
                        <m:r>
                          <m:rPr>
                            <m:nor/>
                          </m:rPr>
                          <a:rPr lang="zh-CN" altLang="en-US" sz="3200" dirty="0">
                            <a:latin typeface="华文楷体" panose="02010600040101010101" pitchFamily="2" charset="-122"/>
                            <a:ea typeface="华文楷体" panose="02010600040101010101" pitchFamily="2" charset="-122"/>
                          </a:rPr>
                          <m:t>）</m:t>
                        </m:r>
                        <m:r>
                          <m:rPr>
                            <m:nor/>
                          </m:rPr>
                          <a:rPr lang="en-US" altLang="zh-CN" sz="3200" dirty="0">
                            <a:latin typeface="华文楷体" panose="02010600040101010101" pitchFamily="2" charset="-122"/>
                            <a:ea typeface="华文楷体" panose="02010600040101010101" pitchFamily="2" charset="-122"/>
                          </a:rPr>
                          <m:t>/2</m:t>
                        </m:r>
                      </m:e>
                    </m:rad>
                  </m:oMath>
                </a14:m>
                <a:r>
                  <a:rPr lang="zh-CN" altLang="en-US" sz="3200" dirty="0">
                    <a:latin typeface="华文楷体" panose="02010600040101010101" pitchFamily="2" charset="-122"/>
                    <a:ea typeface="华文楷体" panose="02010600040101010101" pitchFamily="2" charset="-122"/>
                  </a:rPr>
                  <a:t> </a:t>
                </a:r>
                <a:endParaRPr lang="en-US" altLang="zh-CN" sz="3200" dirty="0">
                  <a:latin typeface="华文楷体" panose="02010600040101010101" pitchFamily="2" charset="-122"/>
                  <a:ea typeface="华文楷体" panose="02010600040101010101" pitchFamily="2" charset="-122"/>
                </a:endParaRPr>
              </a:p>
              <a:p>
                <a:pPr lvl="1"/>
                <a:r>
                  <a:rPr lang="en-US" altLang="zh-CN" sz="3200" dirty="0">
                    <a:latin typeface="华文楷体" panose="02010600040101010101" pitchFamily="2" charset="-122"/>
                    <a:ea typeface="华文楷体" panose="02010600040101010101" pitchFamily="2" charset="-122"/>
                  </a:rPr>
                  <a:t>  </a:t>
                </a:r>
                <a:r>
                  <a:rPr lang="zh-CN" altLang="en-US" sz="3200" dirty="0">
                    <a:latin typeface="华文楷体" panose="02010600040101010101" pitchFamily="2" charset="-122"/>
                    <a:ea typeface="华文楷体" panose="02010600040101010101" pitchFamily="2" charset="-122"/>
                  </a:rPr>
                  <a:t>当</a:t>
                </a:r>
                <a:r>
                  <a:rPr lang="en-US" altLang="zh-CN" sz="3200" dirty="0">
                    <a:latin typeface="华文楷体" panose="02010600040101010101" pitchFamily="2" charset="-122"/>
                    <a:ea typeface="华文楷体" panose="02010600040101010101" pitchFamily="2" charset="-122"/>
                  </a:rPr>
                  <a:t>(n/b+1)/2=</a:t>
                </a:r>
                <a:r>
                  <a:rPr lang="zh-CN" altLang="en-US" sz="3200" dirty="0">
                    <a:latin typeface="华文楷体" panose="02010600040101010101" pitchFamily="2" charset="-122"/>
                    <a:ea typeface="华文楷体" panose="02010600040101010101" pitchFamily="2" charset="-122"/>
                  </a:rPr>
                  <a:t>（</a:t>
                </a:r>
                <a:r>
                  <a:rPr lang="en-US" altLang="zh-CN" sz="3200" dirty="0">
                    <a:latin typeface="华文楷体" panose="02010600040101010101" pitchFamily="2" charset="-122"/>
                    <a:ea typeface="华文楷体" panose="02010600040101010101" pitchFamily="2" charset="-122"/>
                  </a:rPr>
                  <a:t>b+1</a:t>
                </a:r>
                <a:r>
                  <a:rPr lang="zh-CN" altLang="en-US" sz="3200" dirty="0">
                    <a:latin typeface="华文楷体" panose="02010600040101010101" pitchFamily="2" charset="-122"/>
                    <a:ea typeface="华文楷体" panose="02010600040101010101" pitchFamily="2" charset="-122"/>
                  </a:rPr>
                  <a:t>），即</a:t>
                </a:r>
                <a:r>
                  <a:rPr lang="en-US" altLang="zh-CN" sz="3200" dirty="0">
                    <a:latin typeface="华文楷体" panose="02010600040101010101" pitchFamily="2" charset="-122"/>
                    <a:ea typeface="华文楷体" panose="02010600040101010101" pitchFamily="2" charset="-122"/>
                  </a:rPr>
                  <a:t>n=</a:t>
                </a:r>
                <a14:m>
                  <m:oMath xmlns:m="http://schemas.openxmlformats.org/officeDocument/2006/math">
                    <m:sSup>
                      <m:sSupPr>
                        <m:ctrlPr>
                          <a:rPr lang="en-US" altLang="zh-CN" sz="3200" i="1" smtClean="0">
                            <a:latin typeface="Cambria Math" panose="02040503050406030204" pitchFamily="18" charset="0"/>
                            <a:ea typeface="华文楷体" panose="02010600040101010101" pitchFamily="2" charset="-122"/>
                          </a:rPr>
                        </m:ctrlPr>
                      </m:sSupPr>
                      <m:e>
                        <m:r>
                          <a:rPr lang="en-US" altLang="zh-CN" sz="3200" b="0" i="1" smtClean="0">
                            <a:latin typeface="Cambria Math" panose="02040503050406030204" pitchFamily="18" charset="0"/>
                            <a:ea typeface="华文楷体" panose="02010600040101010101" pitchFamily="2" charset="-122"/>
                          </a:rPr>
                          <m:t>𝑏</m:t>
                        </m:r>
                      </m:e>
                      <m:sup>
                        <m:r>
                          <a:rPr lang="en-US" altLang="zh-CN" sz="3200" b="0" i="1" smtClean="0">
                            <a:latin typeface="Cambria Math" panose="02040503050406030204" pitchFamily="18" charset="0"/>
                            <a:ea typeface="华文楷体" panose="02010600040101010101" pitchFamily="2" charset="-122"/>
                          </a:rPr>
                          <m:t>2</m:t>
                        </m:r>
                      </m:sup>
                    </m:sSup>
                  </m:oMath>
                </a14:m>
                <a:r>
                  <a:rPr lang="zh-CN" altLang="en-US" sz="3200" dirty="0">
                    <a:latin typeface="华文楷体" panose="02010600040101010101" pitchFamily="2" charset="-122"/>
                    <a:ea typeface="华文楷体" panose="02010600040101010101" pitchFamily="2" charset="-122"/>
                  </a:rPr>
                  <a:t>时上式取得最小值</a:t>
                </a:r>
                <a14:m>
                  <m:oMath xmlns:m="http://schemas.openxmlformats.org/officeDocument/2006/math">
                    <m:rad>
                      <m:radPr>
                        <m:degHide m:val="on"/>
                        <m:ctrlPr>
                          <a:rPr lang="zh-CN" altLang="en-US" sz="3200" i="1" smtClean="0">
                            <a:latin typeface="Cambria Math" panose="02040503050406030204" pitchFamily="18" charset="0"/>
                            <a:ea typeface="华文楷体" panose="02010600040101010101" pitchFamily="2" charset="-122"/>
                          </a:rPr>
                        </m:ctrlPr>
                      </m:radPr>
                      <m:deg/>
                      <m:e>
                        <m:r>
                          <m:rPr>
                            <m:sty m:val="p"/>
                          </m:rPr>
                          <a:rPr lang="en-US" altLang="zh-CN" sz="3200" i="1">
                            <a:latin typeface="Cambria Math" panose="02040503050406030204" pitchFamily="18" charset="0"/>
                            <a:ea typeface="华文楷体" panose="02010600040101010101" pitchFamily="2" charset="-122"/>
                          </a:rPr>
                          <m:t>n</m:t>
                        </m:r>
                      </m:e>
                    </m:rad>
                  </m:oMath>
                </a14:m>
                <a:r>
                  <a:rPr lang="en-US" altLang="zh-CN" sz="3200" dirty="0">
                    <a:latin typeface="华文楷体" panose="02010600040101010101" pitchFamily="2" charset="-122"/>
                    <a:ea typeface="华文楷体" panose="02010600040101010101" pitchFamily="2" charset="-122"/>
                  </a:rPr>
                  <a:t>+1</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lvl="1"/>
                <a:r>
                  <a:rPr lang="en-US" altLang="zh-CN" sz="3200" dirty="0">
                    <a:latin typeface="华文楷体" panose="02010600040101010101" pitchFamily="2" charset="-122"/>
                    <a:ea typeface="华文楷体" panose="02010600040101010101" pitchFamily="2" charset="-122"/>
                  </a:rPr>
                  <a:t>                </a:t>
                </a:r>
                <a:endParaRPr lang="zh-CN" altLang="zh-CN" sz="3200" dirty="0">
                  <a:latin typeface="华文楷体" panose="02010600040101010101" pitchFamily="2" charset="-122"/>
                  <a:ea typeface="华文楷体" panose="02010600040101010101" pitchFamily="2"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41460" y="1607028"/>
                <a:ext cx="11704766" cy="5649945"/>
              </a:xfrm>
              <a:prstGeom prst="rect">
                <a:avLst/>
              </a:prstGeom>
              <a:blipFill>
                <a:blip r:embed="rId3"/>
                <a:stretch>
                  <a:fillRect l="-1146" t="-15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8322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分块查找</a:t>
            </a:r>
          </a:p>
        </p:txBody>
      </p:sp>
      <mc:AlternateContent xmlns:mc="http://schemas.openxmlformats.org/markup-compatibility/2006" xmlns:a14="http://schemas.microsoft.com/office/drawing/2010/main">
        <mc:Choice Requires="a14">
          <p:sp>
            <p:nvSpPr>
              <p:cNvPr id="4" name="文本框 3"/>
              <p:cNvSpPr txBox="1"/>
              <p:nvPr/>
            </p:nvSpPr>
            <p:spPr>
              <a:xfrm>
                <a:off x="341460" y="1607028"/>
                <a:ext cx="11704766" cy="3539430"/>
              </a:xfrm>
              <a:prstGeom prst="rect">
                <a:avLst/>
              </a:prstGeom>
              <a:noFill/>
            </p:spPr>
            <p:txBody>
              <a:bodyPr wrap="square" rtlCol="0">
                <a:spAutoFit/>
              </a:bodyPr>
              <a:lstStyle/>
              <a:p>
                <a:pPr marL="457200" indent="-457200">
                  <a:buFont typeface="Wingdings" panose="05000000000000000000" pitchFamily="2" charset="2"/>
                  <a:buChar char="Ø"/>
                </a:pPr>
                <a:r>
                  <a:rPr lang="zh-CN" altLang="en-US" sz="3200" dirty="0">
                    <a:latin typeface="华文楷体" panose="02010600040101010101" pitchFamily="2" charset="-122"/>
                    <a:ea typeface="华文楷体" panose="02010600040101010101" pitchFamily="2" charset="-122"/>
                  </a:rPr>
                  <a:t>分块查找的效率是介于顺序查找和折半查找之间的。</a:t>
                </a:r>
                <a:endParaRPr lang="en-US" altLang="zh-CN" sz="3200" dirty="0">
                  <a:latin typeface="华文楷体" panose="02010600040101010101" pitchFamily="2" charset="-122"/>
                  <a:ea typeface="华文楷体" panose="02010600040101010101" pitchFamily="2" charset="-122"/>
                </a:endParaRPr>
              </a:p>
              <a:p>
                <a:r>
                  <a:rPr lang="en-US" altLang="zh-CN" sz="3200" dirty="0">
                    <a:latin typeface="华文楷体" panose="02010600040101010101" pitchFamily="2" charset="-122"/>
                    <a:ea typeface="华文楷体" panose="02010600040101010101" pitchFamily="2" charset="-122"/>
                  </a:rPr>
                  <a:t>     O(n)&gt;O(</a:t>
                </a:r>
                <a14:m>
                  <m:oMath xmlns:m="http://schemas.openxmlformats.org/officeDocument/2006/math">
                    <m:rad>
                      <m:radPr>
                        <m:degHide m:val="on"/>
                        <m:ctrlPr>
                          <a:rPr lang="zh-CN" altLang="en-US" sz="3200" i="1" smtClean="0">
                            <a:latin typeface="Cambria Math" panose="02040503050406030204" pitchFamily="18" charset="0"/>
                            <a:ea typeface="华文楷体" panose="02010600040101010101" pitchFamily="2" charset="-122"/>
                          </a:rPr>
                        </m:ctrlPr>
                      </m:radPr>
                      <m:deg/>
                      <m:e>
                        <m:r>
                          <m:rPr>
                            <m:sty m:val="p"/>
                          </m:rPr>
                          <a:rPr lang="en-US" altLang="zh-CN" sz="3200" i="1">
                            <a:latin typeface="Cambria Math" panose="02040503050406030204" pitchFamily="18" charset="0"/>
                            <a:ea typeface="华文楷体" panose="02010600040101010101" pitchFamily="2" charset="-122"/>
                          </a:rPr>
                          <m:t>n</m:t>
                        </m:r>
                      </m:e>
                    </m:rad>
                    <m:r>
                      <a:rPr lang="en-US" altLang="zh-CN" sz="3200" b="0" i="1" smtClean="0">
                        <a:latin typeface="Cambria Math" panose="02040503050406030204" pitchFamily="18" charset="0"/>
                        <a:ea typeface="华文楷体" panose="02010600040101010101" pitchFamily="2" charset="-122"/>
                      </a:rPr>
                      <m:t>)</m:t>
                    </m:r>
                  </m:oMath>
                </a14:m>
                <a:r>
                  <a:rPr lang="en-US" altLang="zh-CN" sz="3200" dirty="0">
                    <a:latin typeface="华文楷体" panose="02010600040101010101" pitchFamily="2" charset="-122"/>
                    <a:ea typeface="华文楷体" panose="02010600040101010101" pitchFamily="2" charset="-122"/>
                  </a:rPr>
                  <a:t>&gt;O(</a:t>
                </a:r>
                <a14:m>
                  <m:oMath xmlns:m="http://schemas.openxmlformats.org/officeDocument/2006/math">
                    <m:func>
                      <m:funcPr>
                        <m:ctrlPr>
                          <a:rPr lang="en-US" altLang="zh-CN" sz="3200" i="1" dirty="0" smtClean="0">
                            <a:latin typeface="Cambria Math" panose="02040503050406030204" pitchFamily="18" charset="0"/>
                            <a:ea typeface="华文楷体" panose="02010600040101010101" pitchFamily="2" charset="-122"/>
                          </a:rPr>
                        </m:ctrlPr>
                      </m:funcPr>
                      <m:fName>
                        <m:sSub>
                          <m:sSubPr>
                            <m:ctrlPr>
                              <a:rPr lang="en-US" altLang="zh-CN" sz="3200" i="1" dirty="0" smtClean="0">
                                <a:latin typeface="Cambria Math" panose="02040503050406030204" pitchFamily="18" charset="0"/>
                                <a:ea typeface="华文楷体" panose="02010600040101010101" pitchFamily="2" charset="-122"/>
                              </a:rPr>
                            </m:ctrlPr>
                          </m:sSubPr>
                          <m:e>
                            <m:r>
                              <m:rPr>
                                <m:sty m:val="p"/>
                              </m:rPr>
                              <a:rPr lang="en-US" altLang="zh-CN" sz="3200" i="0" dirty="0" smtClean="0">
                                <a:latin typeface="Cambria Math" panose="02040503050406030204" pitchFamily="18" charset="0"/>
                                <a:ea typeface="华文楷体" panose="02010600040101010101" pitchFamily="2" charset="-122"/>
                              </a:rPr>
                              <m:t>log</m:t>
                            </m:r>
                          </m:e>
                          <m:sub>
                            <m:r>
                              <a:rPr lang="en-US" altLang="zh-CN" sz="3200" b="0" i="1" dirty="0" smtClean="0">
                                <a:latin typeface="Cambria Math" panose="02040503050406030204" pitchFamily="18" charset="0"/>
                                <a:ea typeface="华文楷体" panose="02010600040101010101" pitchFamily="2" charset="-122"/>
                              </a:rPr>
                              <m:t>2</m:t>
                            </m:r>
                          </m:sub>
                        </m:sSub>
                      </m:fName>
                      <m:e>
                        <m:r>
                          <a:rPr lang="en-US" altLang="zh-CN" sz="3200" b="0" i="1" dirty="0" smtClean="0">
                            <a:latin typeface="Cambria Math" panose="02040503050406030204" pitchFamily="18" charset="0"/>
                            <a:ea typeface="华文楷体" panose="02010600040101010101" pitchFamily="2" charset="-122"/>
                          </a:rPr>
                          <m:t>𝑛</m:t>
                        </m:r>
                        <m:r>
                          <a:rPr lang="en-US" altLang="zh-CN" sz="3200" b="0" i="1" dirty="0" smtClean="0">
                            <a:latin typeface="Cambria Math" panose="02040503050406030204" pitchFamily="18" charset="0"/>
                            <a:ea typeface="华文楷体" panose="02010600040101010101" pitchFamily="2" charset="-122"/>
                          </a:rPr>
                          <m:t>)</m:t>
                        </m:r>
                      </m:e>
                    </m:func>
                  </m:oMath>
                </a14:m>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但是折半查找要求整个线性表都是有序表，而分块查找只要求每块都有序，并不是整个线性表都有序，当一个线性表存在明显的可以分为一块一块时，分块查找就会快于折半查找。</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41460" y="1607028"/>
                <a:ext cx="11704766" cy="3539430"/>
              </a:xfrm>
              <a:prstGeom prst="rect">
                <a:avLst/>
              </a:prstGeom>
              <a:blipFill>
                <a:blip r:embed="rId3"/>
                <a:stretch>
                  <a:fillRect l="-1302" t="-2414" r="-3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4352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动态查找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752793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数据不稳定、频繁</a:t>
            </a:r>
            <a:r>
              <a:rPr lang="zh-CN" altLang="en-US" sz="3200" b="0" dirty="0">
                <a:latin typeface="华文楷体" panose="02010600040101010101" pitchFamily="2" charset="-122"/>
                <a:ea typeface="华文楷体" panose="02010600040101010101" pitchFamily="2" charset="-122"/>
              </a:rPr>
              <a:t>地</a:t>
            </a:r>
            <a:r>
              <a:rPr lang="zh-CN" altLang="zh-CN" sz="3200" b="0" dirty="0">
                <a:latin typeface="华文楷体" panose="02010600040101010101" pitchFamily="2" charset="-122"/>
                <a:ea typeface="华文楷体" panose="02010600040101010101" pitchFamily="2" charset="-122"/>
              </a:rPr>
              <a:t>插入、删</a:t>
            </a:r>
            <a:r>
              <a:rPr lang="zh-CN" altLang="en-US" sz="3200" b="0" dirty="0">
                <a:latin typeface="华文楷体" panose="02010600040101010101" pitchFamily="2" charset="-122"/>
                <a:ea typeface="华文楷体" panose="02010600040101010101" pitchFamily="2" charset="-122"/>
              </a:rPr>
              <a:t>除。</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a:latin typeface="华文楷体" panose="02010600040101010101" pitchFamily="2" charset="-122"/>
                <a:ea typeface="华文楷体" panose="02010600040101010101" pitchFamily="2" charset="-122"/>
              </a:rPr>
              <a:t>称</a:t>
            </a:r>
            <a:r>
              <a:rPr lang="zh-CN" altLang="zh-CN" sz="3200" b="0" dirty="0">
                <a:latin typeface="华文楷体" panose="02010600040101010101" pitchFamily="2" charset="-122"/>
                <a:ea typeface="华文楷体" panose="02010600040101010101" pitchFamily="2" charset="-122"/>
              </a:rPr>
              <a:t>这组数据是</a:t>
            </a:r>
            <a:r>
              <a:rPr lang="zh-CN" altLang="zh-CN" sz="3200" dirty="0">
                <a:latin typeface="华文楷体" panose="02010600040101010101" pitchFamily="2" charset="-122"/>
                <a:ea typeface="华文楷体" panose="02010600040101010101" pitchFamily="2" charset="-122"/>
              </a:rPr>
              <a:t>动态的</a:t>
            </a:r>
            <a:r>
              <a:rPr lang="zh-CN" altLang="zh-CN" sz="3200" b="0" dirty="0">
                <a:latin typeface="华文楷体" panose="02010600040101010101" pitchFamily="2" charset="-122"/>
                <a:ea typeface="华文楷体" panose="02010600040101010101" pitchFamily="2" charset="-122"/>
              </a:rPr>
              <a:t>，</a:t>
            </a:r>
            <a:r>
              <a:rPr lang="zh-CN" altLang="en-US" sz="3200" b="0" dirty="0">
                <a:latin typeface="华文楷体" panose="02010600040101010101" pitchFamily="2" charset="-122"/>
                <a:ea typeface="华文楷体" panose="02010600040101010101" pitchFamily="2" charset="-122"/>
              </a:rPr>
              <a:t>数据集合</a:t>
            </a:r>
            <a:r>
              <a:rPr lang="zh-CN" altLang="zh-CN" sz="3200" b="0" dirty="0">
                <a:latin typeface="华文楷体" panose="02010600040101010101" pitchFamily="2" charset="-122"/>
                <a:ea typeface="华文楷体" panose="02010600040101010101" pitchFamily="2" charset="-122"/>
              </a:rPr>
              <a:t>被称为</a:t>
            </a:r>
            <a:r>
              <a:rPr lang="zh-CN" altLang="zh-CN" sz="3200" dirty="0">
                <a:latin typeface="华文楷体" panose="02010600040101010101" pitchFamily="2" charset="-122"/>
                <a:ea typeface="华文楷体" panose="02010600040101010101" pitchFamily="2" charset="-122"/>
              </a:rPr>
              <a:t>动态查找表</a:t>
            </a:r>
            <a:r>
              <a:rPr lang="zh-CN" altLang="zh-CN" sz="3200" b="0" dirty="0">
                <a:latin typeface="华文楷体" panose="02010600040101010101" pitchFamily="2" charset="-122"/>
                <a:ea typeface="华文楷体" panose="02010600040101010101" pitchFamily="2" charset="-122"/>
              </a:rPr>
              <a:t>。相应的查找技术称为</a:t>
            </a:r>
            <a:r>
              <a:rPr lang="zh-CN" altLang="zh-CN" sz="3200" dirty="0">
                <a:latin typeface="华文楷体" panose="02010600040101010101" pitchFamily="2" charset="-122"/>
                <a:ea typeface="华文楷体" panose="02010600040101010101" pitchFamily="2" charset="-122"/>
              </a:rPr>
              <a:t>动态查找技术</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动态数据的存储既要有利于数据的查找操作</a:t>
            </a:r>
            <a:r>
              <a:rPr lang="zh-CN" altLang="en-US" sz="3200" b="0" dirty="0">
                <a:latin typeface="华文楷体" panose="02010600040101010101" pitchFamily="2" charset="-122"/>
                <a:ea typeface="华文楷体" panose="02010600040101010101" pitchFamily="2" charset="-122"/>
              </a:rPr>
              <a:t>，也</a:t>
            </a:r>
            <a:r>
              <a:rPr lang="zh-CN" altLang="zh-CN" sz="3200" b="0" dirty="0">
                <a:latin typeface="华文楷体" panose="02010600040101010101" pitchFamily="2" charset="-122"/>
                <a:ea typeface="华文楷体" panose="02010600040101010101" pitchFamily="2" charset="-122"/>
              </a:rPr>
              <a:t>要有利于数据的插入、删除操作，</a:t>
            </a:r>
            <a:r>
              <a:rPr lang="zh-CN" altLang="en-US" sz="3200" b="0" dirty="0">
                <a:latin typeface="华文楷体" panose="02010600040101010101" pitchFamily="2" charset="-122"/>
                <a:ea typeface="华文楷体" panose="02010600040101010101" pitchFamily="2" charset="-122"/>
              </a:rPr>
              <a:t>故</a:t>
            </a:r>
            <a:r>
              <a:rPr lang="zh-CN" altLang="zh-CN" sz="3200" b="0" dirty="0">
                <a:latin typeface="华文楷体" panose="02010600040101010101" pitchFamily="2" charset="-122"/>
                <a:ea typeface="华文楷体" panose="02010600040101010101" pitchFamily="2" charset="-122"/>
              </a:rPr>
              <a:t>一般采用</a:t>
            </a:r>
            <a:r>
              <a:rPr lang="zh-CN" altLang="zh-CN" sz="3200" dirty="0">
                <a:latin typeface="华文楷体" panose="02010600040101010101" pitchFamily="2" charset="-122"/>
                <a:ea typeface="华文楷体" panose="02010600040101010101" pitchFamily="2" charset="-122"/>
              </a:rPr>
              <a:t>链式存储</a:t>
            </a:r>
            <a:r>
              <a:rPr lang="zh-CN" altLang="en-US" sz="3200" b="0" dirty="0">
                <a:latin typeface="华文楷体" panose="02010600040101010101" pitchFamily="2" charset="-122"/>
                <a:ea typeface="华文楷体" panose="02010600040101010101" pitchFamily="2" charset="-122"/>
              </a:rPr>
              <a:t>。</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动态查找技术</a:t>
            </a:r>
          </a:p>
        </p:txBody>
      </p:sp>
    </p:spTree>
    <p:extLst>
      <p:ext uri="{BB962C8B-B14F-4D97-AF65-F5344CB8AC3E}">
        <p14:creationId xmlns:p14="http://schemas.microsoft.com/office/powerpoint/2010/main" val="3082323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二叉查找树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545055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二叉查找树定义</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二叉查找树插入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二叉查找树：</a:t>
            </a:r>
          </a:p>
        </p:txBody>
      </p:sp>
    </p:spTree>
    <p:extLst>
      <p:ext uri="{BB962C8B-B14F-4D97-AF65-F5344CB8AC3E}">
        <p14:creationId xmlns:p14="http://schemas.microsoft.com/office/powerpoint/2010/main" val="725642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4592964"/>
          </a:xfrm>
        </p:spPr>
        <p:txBody>
          <a:bodyPr>
            <a:noAutofit/>
          </a:bodyPr>
          <a:lstStyle/>
          <a:p>
            <a:pPr>
              <a:buFont typeface="Wingdings" panose="05000000000000000000" pitchFamily="2" charset="2"/>
              <a:buChar char="Ø"/>
            </a:pPr>
            <a:r>
              <a:rPr lang="zh-CN" altLang="en-US" sz="3200" b="0" dirty="0">
                <a:latin typeface="华文楷体" panose="02010600040101010101" pitchFamily="2" charset="-122"/>
                <a:ea typeface="华文楷体" panose="02010600040101010101" pitchFamily="2" charset="-122"/>
              </a:rPr>
              <a:t>定义：</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highlight>
                  <a:srgbClr val="FFFF00"/>
                </a:highlight>
                <a:latin typeface="华文楷体" panose="02010600040101010101" pitchFamily="2" charset="-122"/>
                <a:ea typeface="华文楷体" panose="02010600040101010101" pitchFamily="2" charset="-122"/>
              </a:rPr>
              <a:t>   </a:t>
            </a:r>
            <a:r>
              <a:rPr lang="zh-CN" altLang="en-US" sz="3200" b="0" dirty="0">
                <a:highlight>
                  <a:srgbClr val="FFFF00"/>
                </a:highlight>
                <a:latin typeface="华文楷体" panose="02010600040101010101" pitchFamily="2" charset="-122"/>
                <a:ea typeface="华文楷体" panose="02010600040101010101" pitchFamily="2" charset="-122"/>
              </a:rPr>
              <a:t>对二叉树中的每个结点而言，其左子树上的所有结点都比它</a:t>
            </a:r>
            <a:endParaRPr lang="en-US" altLang="zh-CN" sz="3200" b="0" dirty="0">
              <a:highlight>
                <a:srgbClr val="FFFF00"/>
              </a:highlight>
              <a:latin typeface="华文楷体" panose="02010600040101010101" pitchFamily="2" charset="-122"/>
              <a:ea typeface="华文楷体" panose="02010600040101010101" pitchFamily="2" charset="-122"/>
            </a:endParaRPr>
          </a:p>
          <a:p>
            <a:pPr marL="0" indent="0">
              <a:buNone/>
            </a:pPr>
            <a:r>
              <a:rPr lang="en-US" altLang="zh-CN" sz="3200" b="0" dirty="0">
                <a:highlight>
                  <a:srgbClr val="FFFF00"/>
                </a:highlight>
                <a:latin typeface="华文楷体" panose="02010600040101010101" pitchFamily="2" charset="-122"/>
                <a:ea typeface="华文楷体" panose="02010600040101010101" pitchFamily="2" charset="-122"/>
              </a:rPr>
              <a:t>   </a:t>
            </a:r>
            <a:r>
              <a:rPr lang="zh-CN" altLang="en-US" sz="3200" b="0" dirty="0">
                <a:highlight>
                  <a:srgbClr val="FFFF00"/>
                </a:highlight>
                <a:latin typeface="华文楷体" panose="02010600040101010101" pitchFamily="2" charset="-122"/>
                <a:ea typeface="华文楷体" panose="02010600040101010101" pitchFamily="2" charset="-122"/>
              </a:rPr>
              <a:t>小，其右子树上的所有结点都比它大。</a:t>
            </a:r>
            <a:endParaRPr lang="en-US" altLang="zh-CN" sz="3200" b="0" dirty="0">
              <a:highlight>
                <a:srgbClr val="FFFF00"/>
              </a:highlight>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2800" dirty="0">
                <a:latin typeface="华文楷体" panose="02010600040101010101" pitchFamily="2" charset="-122"/>
                <a:ea typeface="华文楷体" panose="02010600040101010101" pitchFamily="2" charset="-122"/>
              </a:rPr>
              <a:t>   </a:t>
            </a:r>
            <a:r>
              <a:rPr lang="zh-CN" altLang="zh-CN" sz="3200" b="0" dirty="0">
                <a:latin typeface="华文楷体" panose="02010600040101010101" pitchFamily="2" charset="-122"/>
                <a:ea typeface="华文楷体" panose="02010600040101010101" pitchFamily="2" charset="-122"/>
              </a:rPr>
              <a:t>为简化</a:t>
            </a:r>
            <a:r>
              <a:rPr lang="zh-CN" altLang="en-US" sz="3200" b="0" dirty="0">
                <a:latin typeface="华文楷体" panose="02010600040101010101" pitchFamily="2" charset="-122"/>
                <a:ea typeface="华文楷体" panose="02010600040101010101" pitchFamily="2" charset="-122"/>
              </a:rPr>
              <a:t>起见</a:t>
            </a:r>
            <a:r>
              <a:rPr lang="zh-CN" altLang="zh-CN" sz="3200" b="0" dirty="0">
                <a:latin typeface="华文楷体" panose="02010600040101010101" pitchFamily="2" charset="-122"/>
                <a:ea typeface="华文楷体" panose="02010600040101010101" pitchFamily="2" charset="-122"/>
              </a:rPr>
              <a:t>，假设数据序列中没有元素相等的情况。</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Tree>
    <p:extLst>
      <p:ext uri="{BB962C8B-B14F-4D97-AF65-F5344CB8AC3E}">
        <p14:creationId xmlns:p14="http://schemas.microsoft.com/office/powerpoint/2010/main" val="3108668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643812" y="1545564"/>
            <a:ext cx="4879910" cy="3511627"/>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157846" y="1545564"/>
            <a:ext cx="5082787" cy="3374300"/>
          </a:xfrm>
          <a:prstGeom prst="rect">
            <a:avLst/>
          </a:prstGeom>
          <a:noFill/>
          <a:ln>
            <a:noFill/>
          </a:ln>
        </p:spPr>
      </p:pic>
      <p:sp>
        <p:nvSpPr>
          <p:cNvPr id="3" name="文本框 2"/>
          <p:cNvSpPr txBox="1"/>
          <p:nvPr/>
        </p:nvSpPr>
        <p:spPr>
          <a:xfrm>
            <a:off x="849085" y="5322341"/>
            <a:ext cx="3442997" cy="646331"/>
          </a:xfrm>
          <a:prstGeom prst="rect">
            <a:avLst/>
          </a:prstGeom>
          <a:noFill/>
        </p:spPr>
        <p:txBody>
          <a:bodyPr wrap="square" rtlCol="0">
            <a:spAutoFit/>
          </a:bodyPr>
          <a:lstStyle/>
          <a:p>
            <a:r>
              <a:rPr lang="zh-CN" altLang="en-US" sz="3600" dirty="0">
                <a:latin typeface="华文楷体" panose="02010600040101010101" pitchFamily="2" charset="-122"/>
                <a:ea typeface="华文楷体" panose="02010600040101010101" pitchFamily="2" charset="-122"/>
              </a:rPr>
              <a:t>一棵二叉查找树</a:t>
            </a:r>
          </a:p>
        </p:txBody>
      </p:sp>
      <p:sp>
        <p:nvSpPr>
          <p:cNvPr id="2" name="文本框 1">
            <a:extLst>
              <a:ext uri="{FF2B5EF4-FFF2-40B4-BE49-F238E27FC236}">
                <a16:creationId xmlns:a16="http://schemas.microsoft.com/office/drawing/2014/main" id="{EA86F992-407C-69B9-1F0E-64EEA14314F8}"/>
              </a:ext>
            </a:extLst>
          </p:cNvPr>
          <p:cNvSpPr txBox="1"/>
          <p:nvPr/>
        </p:nvSpPr>
        <p:spPr>
          <a:xfrm>
            <a:off x="6977740" y="5312436"/>
            <a:ext cx="4365175" cy="646331"/>
          </a:xfrm>
          <a:prstGeom prst="rect">
            <a:avLst/>
          </a:prstGeom>
          <a:noFill/>
        </p:spPr>
        <p:txBody>
          <a:bodyPr wrap="square" rtlCol="0">
            <a:spAutoFit/>
          </a:bodyPr>
          <a:lstStyle/>
          <a:p>
            <a:r>
              <a:rPr lang="zh-CN" altLang="en-US" sz="3600" dirty="0">
                <a:latin typeface="华文楷体" panose="02010600040101010101" pitchFamily="2" charset="-122"/>
                <a:ea typeface="华文楷体" panose="02010600040101010101" pitchFamily="2" charset="-122"/>
              </a:rPr>
              <a:t>不是一棵二叉查找树</a:t>
            </a:r>
          </a:p>
        </p:txBody>
      </p:sp>
    </p:spTree>
    <p:extLst>
      <p:ext uri="{BB962C8B-B14F-4D97-AF65-F5344CB8AC3E}">
        <p14:creationId xmlns:p14="http://schemas.microsoft.com/office/powerpoint/2010/main" val="184653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顺序查找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折半查找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插值查找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分块查找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4286942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
        <p:nvSpPr>
          <p:cNvPr id="3" name="矩形 2"/>
          <p:cNvSpPr/>
          <p:nvPr/>
        </p:nvSpPr>
        <p:spPr>
          <a:xfrm>
            <a:off x="341459" y="1533602"/>
            <a:ext cx="10127487" cy="4278094"/>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ifndef</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BINARYSEARCHTREE_H_INCLUDED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#define BINARYSEARCHTREE_H_INCLUDED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#include &lt;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iostream</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#include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seqQueue.h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using namespace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std</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0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0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82857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
        <p:nvSpPr>
          <p:cNvPr id="3" name="矩形 2"/>
          <p:cNvSpPr/>
          <p:nvPr/>
        </p:nvSpPr>
        <p:spPr>
          <a:xfrm>
            <a:off x="0" y="1346990"/>
            <a:ext cx="10005859" cy="5262979"/>
          </a:xfrm>
          <a:prstGeom prst="rect">
            <a:avLst/>
          </a:prstGeom>
        </p:spPr>
        <p:txBody>
          <a:bodyPr wrap="square">
            <a:spAutoFit/>
          </a:bodyPr>
          <a:lstStyle/>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Node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friend 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private: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 *left, *right;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factor;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平衡因子</a:t>
            </a: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public:</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 {left=NULL; right=NULL;}</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 *l=NULL, Node *r=NULL)</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data = x; left = l; right = r;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47647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
        <p:nvSpPr>
          <p:cNvPr id="3" name="矩形 2"/>
          <p:cNvSpPr/>
          <p:nvPr/>
        </p:nvSpPr>
        <p:spPr>
          <a:xfrm>
            <a:off x="71202" y="1502688"/>
            <a:ext cx="10491051" cy="3970318"/>
          </a:xfrm>
          <a:prstGeom prst="rect">
            <a:avLst/>
          </a:prstGeom>
        </p:spPr>
        <p:txBody>
          <a:bodyPr wrap="square">
            <a:spAutoFit/>
          </a:bodyPr>
          <a:lstStyle/>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private: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*root;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bool 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insert(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*&amp;t);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remove(</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*&amp;t);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99173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
        <p:nvSpPr>
          <p:cNvPr id="3" name="矩形 2"/>
          <p:cNvSpPr/>
          <p:nvPr/>
        </p:nvSpPr>
        <p:spPr>
          <a:xfrm>
            <a:off x="341460" y="1502688"/>
            <a:ext cx="10584356" cy="3539430"/>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public:</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(){root = NULL;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bool 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insert(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remove(</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levelTravese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层次遍历</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用于验证插入、删除操作</a:t>
            </a:r>
            <a:endPar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kern="1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endif</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BINARYSEARCHTREE_H_INCLUDED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13643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二叉查找树查找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二叉查找树插入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二叉查找树：</a:t>
            </a:r>
          </a:p>
        </p:txBody>
      </p:sp>
    </p:spTree>
    <p:extLst>
      <p:ext uri="{BB962C8B-B14F-4D97-AF65-F5344CB8AC3E}">
        <p14:creationId xmlns:p14="http://schemas.microsoft.com/office/powerpoint/2010/main" val="1205098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75861" y="1993433"/>
            <a:ext cx="5421086" cy="3511628"/>
          </a:xfrm>
          <a:prstGeom prst="rect">
            <a:avLst/>
          </a:prstGeom>
          <a:noFill/>
          <a:ln>
            <a:noFill/>
          </a:ln>
        </p:spPr>
      </p:pic>
      <p:sp>
        <p:nvSpPr>
          <p:cNvPr id="2" name="文本框 1"/>
          <p:cNvSpPr txBox="1"/>
          <p:nvPr/>
        </p:nvSpPr>
        <p:spPr>
          <a:xfrm>
            <a:off x="5896947" y="1993433"/>
            <a:ext cx="5828522" cy="1077218"/>
          </a:xfrm>
          <a:prstGeom prst="rect">
            <a:avLst/>
          </a:prstGeom>
          <a:noFill/>
        </p:spPr>
        <p:txBody>
          <a:bodyPr wrap="square" rtlCol="0">
            <a:sp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根据二叉查找树定义，分别查找</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105</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4133553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794860"/>
            <a:ext cx="11396450" cy="4524315"/>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递归方法：</a:t>
            </a:r>
            <a:endParaRPr lang="en-US" altLang="zh-CN" sz="3200" b="1"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zh-CN" sz="3200" dirty="0">
                <a:latin typeface="华文楷体" panose="02010600040101010101" pitchFamily="2" charset="-122"/>
                <a:ea typeface="华文楷体" panose="02010600040101010101" pitchFamily="2" charset="-122"/>
              </a:rPr>
              <a:t>根</a:t>
            </a:r>
            <a:r>
              <a:rPr lang="zh-CN" altLang="en-US" sz="3200" dirty="0">
                <a:latin typeface="华文楷体" panose="02010600040101010101" pitchFamily="2" charset="-122"/>
                <a:ea typeface="华文楷体" panose="02010600040101010101" pitchFamily="2" charset="-122"/>
              </a:rPr>
              <a:t>为空，</a:t>
            </a:r>
            <a:r>
              <a:rPr lang="zh-CN" altLang="zh-CN" sz="3200" dirty="0">
                <a:latin typeface="华文楷体" panose="02010600040101010101" pitchFamily="2" charset="-122"/>
                <a:ea typeface="华文楷体" panose="02010600040101010101" pitchFamily="2" charset="-122"/>
              </a:rPr>
              <a:t>查找</a:t>
            </a:r>
            <a:r>
              <a:rPr lang="zh-CN" altLang="en-US" sz="3200" dirty="0">
                <a:latin typeface="华文楷体" panose="02010600040101010101" pitchFamily="2" charset="-122"/>
                <a:ea typeface="华文楷体" panose="02010600040101010101" pitchFamily="2" charset="-122"/>
              </a:rPr>
              <a:t>失败</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zh-CN" sz="3200" dirty="0">
                <a:latin typeface="华文楷体" panose="02010600040101010101" pitchFamily="2" charset="-122"/>
                <a:ea typeface="华文楷体" panose="02010600040101010101" pitchFamily="2" charset="-122"/>
              </a:rPr>
              <a:t>和根结点</a:t>
            </a:r>
            <a:r>
              <a:rPr lang="zh-CN" altLang="en-US" sz="3200" dirty="0">
                <a:latin typeface="华文楷体" panose="02010600040101010101" pitchFamily="2" charset="-122"/>
                <a:ea typeface="华文楷体" panose="02010600040101010101" pitchFamily="2" charset="-122"/>
              </a:rPr>
              <a:t>值</a:t>
            </a:r>
            <a:r>
              <a:rPr lang="zh-CN" altLang="zh-CN" sz="3200" dirty="0">
                <a:latin typeface="华文楷体" panose="02010600040101010101" pitchFamily="2" charset="-122"/>
                <a:ea typeface="华文楷体" panose="02010600040101010101" pitchFamily="2" charset="-122"/>
              </a:rPr>
              <a:t>比较，相同则查找成功；</a:t>
            </a:r>
            <a:endParaRPr lang="en-US" altLang="zh-CN" sz="32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zh-CN" sz="3200" dirty="0">
                <a:latin typeface="华文楷体" panose="02010600040101010101" pitchFamily="2" charset="-122"/>
                <a:ea typeface="华文楷体" panose="02010600040101010101" pitchFamily="2" charset="-122"/>
              </a:rPr>
              <a:t>和根结点</a:t>
            </a:r>
            <a:r>
              <a:rPr lang="zh-CN" altLang="en-US" sz="3200" dirty="0">
                <a:latin typeface="华文楷体" panose="02010600040101010101" pitchFamily="2" charset="-122"/>
                <a:ea typeface="华文楷体" panose="02010600040101010101" pitchFamily="2" charset="-122"/>
              </a:rPr>
              <a:t>值</a:t>
            </a:r>
            <a:r>
              <a:rPr lang="zh-CN" altLang="zh-CN" sz="3200" dirty="0">
                <a:latin typeface="华文楷体" panose="02010600040101010101" pitchFamily="2" charset="-122"/>
                <a:ea typeface="华文楷体" panose="02010600040101010101" pitchFamily="2" charset="-122"/>
              </a:rPr>
              <a:t>比较，不相同但比根结点值小，在以其左子为根的二叉查找树中</a:t>
            </a:r>
            <a:r>
              <a:rPr lang="zh-CN" altLang="en-US" sz="3200" dirty="0">
                <a:latin typeface="华文楷体" panose="02010600040101010101" pitchFamily="2" charset="-122"/>
                <a:ea typeface="华文楷体" panose="02010600040101010101" pitchFamily="2" charset="-122"/>
              </a:rPr>
              <a:t>继续查找，查找结果即整棵查找树的查找结果</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zh-CN" sz="3200" dirty="0">
                <a:latin typeface="华文楷体" panose="02010600040101010101" pitchFamily="2" charset="-122"/>
                <a:ea typeface="华文楷体" panose="02010600040101010101" pitchFamily="2" charset="-122"/>
              </a:rPr>
              <a:t>和根结点</a:t>
            </a:r>
            <a:r>
              <a:rPr lang="zh-CN" altLang="en-US" sz="3200" dirty="0">
                <a:latin typeface="华文楷体" panose="02010600040101010101" pitchFamily="2" charset="-122"/>
                <a:ea typeface="华文楷体" panose="02010600040101010101" pitchFamily="2" charset="-122"/>
              </a:rPr>
              <a:t>值</a:t>
            </a:r>
            <a:r>
              <a:rPr lang="zh-CN" altLang="zh-CN" sz="3200" dirty="0">
                <a:latin typeface="华文楷体" panose="02010600040101010101" pitchFamily="2" charset="-122"/>
                <a:ea typeface="华文楷体" panose="02010600040101010101" pitchFamily="2" charset="-122"/>
              </a:rPr>
              <a:t>比较，不相同但比根结点值大，在以其右子为根的二叉查找树中继续</a:t>
            </a:r>
            <a:r>
              <a:rPr lang="zh-CN" altLang="en-US" sz="3200" dirty="0">
                <a:latin typeface="华文楷体" panose="02010600040101010101" pitchFamily="2" charset="-122"/>
                <a:ea typeface="华文楷体" panose="02010600040101010101" pitchFamily="2" charset="-122"/>
              </a:rPr>
              <a:t>查找，查找结果即整棵查找树的查找结果</a:t>
            </a:r>
            <a:r>
              <a:rPr lang="zh-CN" altLang="zh-CN" sz="3200" dirty="0">
                <a:latin typeface="华文楷体" panose="02010600040101010101" pitchFamily="2" charset="-122"/>
                <a:ea typeface="华文楷体" panose="02010600040101010101" pitchFamily="2" charset="-122"/>
              </a:rPr>
              <a:t>。</a:t>
            </a:r>
            <a:endParaRPr lang="zh-CN" altLang="en-US"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033506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552263"/>
            <a:ext cx="10015519" cy="495520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bool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&gt;::search(</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(!t) return false;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 t-&gt;data) return true;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t-&gt;data)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search(x, t-&gt;left);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search(x,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尾递归，无回溯，非递归不需要栈</a:t>
            </a:r>
            <a:endParaRPr lang="en-US" altLang="zh-CN" sz="48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6770914" y="2882823"/>
            <a:ext cx="5421086" cy="3511628"/>
          </a:xfrm>
          <a:prstGeom prst="rect">
            <a:avLst/>
          </a:prstGeom>
          <a:noFill/>
          <a:ln>
            <a:noFill/>
          </a:ln>
        </p:spPr>
      </p:pic>
    </p:spTree>
    <p:extLst>
      <p:ext uri="{BB962C8B-B14F-4D97-AF65-F5344CB8AC3E}">
        <p14:creationId xmlns:p14="http://schemas.microsoft.com/office/powerpoint/2010/main" val="3224097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425608" y="758519"/>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794860"/>
            <a:ext cx="11396450" cy="4524315"/>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非递归方法：</a:t>
            </a:r>
            <a:endParaRPr lang="en-US" altLang="zh-CN" sz="3200" b="1"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以</a:t>
            </a:r>
            <a:r>
              <a:rPr lang="zh-CN" altLang="zh-CN" sz="3200" dirty="0">
                <a:latin typeface="华文楷体" panose="02010600040101010101" pitchFamily="2" charset="-122"/>
                <a:ea typeface="华文楷体" panose="02010600040101010101" pitchFamily="2" charset="-122"/>
              </a:rPr>
              <a:t>根</a:t>
            </a:r>
            <a:r>
              <a:rPr lang="zh-CN" altLang="en-US" sz="3200" dirty="0">
                <a:latin typeface="华文楷体" panose="02010600040101010101" pitchFamily="2" charset="-122"/>
                <a:ea typeface="华文楷体" panose="02010600040101010101" pitchFamily="2" charset="-122"/>
              </a:rPr>
              <a:t>为当前结点。</a:t>
            </a:r>
            <a:endParaRPr lang="en-US" altLang="zh-CN" sz="32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3200" dirty="0">
                <a:latin typeface="华文楷体" panose="02010600040101010101" pitchFamily="2" charset="-122"/>
                <a:ea typeface="华文楷体" panose="02010600040101010101" pitchFamily="2" charset="-122"/>
              </a:rPr>
              <a:t>如果当前结点为空，查找失败。</a:t>
            </a:r>
            <a:endParaRPr lang="en-US" altLang="zh-CN" sz="32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3200" dirty="0">
                <a:latin typeface="华文楷体" panose="02010600040101010101" pitchFamily="2" charset="-122"/>
                <a:ea typeface="华文楷体" panose="02010600040101010101" pitchFamily="2" charset="-122"/>
              </a:rPr>
              <a:t>如果当前结点不为空，待查结点和当前结点比较，如果值相等</a:t>
            </a:r>
            <a:r>
              <a:rPr lang="zh-CN" altLang="zh-CN" sz="3200" dirty="0">
                <a:latin typeface="华文楷体" panose="02010600040101010101" pitchFamily="2" charset="-122"/>
                <a:ea typeface="华文楷体" panose="02010600040101010101" pitchFamily="2" charset="-122"/>
              </a:rPr>
              <a:t>则查找成功；</a:t>
            </a:r>
            <a:endParaRPr lang="en-US" altLang="zh-CN" sz="32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3200" dirty="0">
                <a:latin typeface="华文楷体" panose="02010600040101010101" pitchFamily="2" charset="-122"/>
                <a:ea typeface="华文楷体" panose="02010600040101010101" pitchFamily="2" charset="-122"/>
              </a:rPr>
              <a:t>如果比当前结点值小，设其左子为当前结点；</a:t>
            </a:r>
            <a:endParaRPr lang="en-US" altLang="zh-CN" sz="32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3200" dirty="0">
                <a:latin typeface="华文楷体" panose="02010600040101010101" pitchFamily="2" charset="-122"/>
                <a:ea typeface="华文楷体" panose="02010600040101010101" pitchFamily="2" charset="-122"/>
              </a:rPr>
              <a:t>如果比当前结点值大，设其右子为当前结点；</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反复如此，直到当前结点为空。</a:t>
            </a:r>
          </a:p>
        </p:txBody>
      </p:sp>
    </p:spTree>
    <p:extLst>
      <p:ext uri="{BB962C8B-B14F-4D97-AF65-F5344CB8AC3E}">
        <p14:creationId xmlns:p14="http://schemas.microsoft.com/office/powerpoint/2010/main" val="904928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346990"/>
            <a:ext cx="12124238" cy="4893647"/>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bool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&gt;::search(</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     p = root;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(x == p-&gt;data) return true;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p-&gt;data) p = p-&gt;left;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p = p-&gt;right;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false;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6141165" y="2967468"/>
            <a:ext cx="5421086" cy="3511628"/>
          </a:xfrm>
          <a:prstGeom prst="rect">
            <a:avLst/>
          </a:prstGeom>
          <a:noFill/>
          <a:ln>
            <a:noFill/>
          </a:ln>
        </p:spPr>
      </p:pic>
      <p:sp>
        <p:nvSpPr>
          <p:cNvPr id="3" name="文本框 2"/>
          <p:cNvSpPr txBox="1"/>
          <p:nvPr/>
        </p:nvSpPr>
        <p:spPr>
          <a:xfrm>
            <a:off x="3119203" y="5728926"/>
            <a:ext cx="4134273" cy="584775"/>
          </a:xfrm>
          <a:prstGeom prst="rect">
            <a:avLst/>
          </a:prstGeom>
          <a:noFill/>
        </p:spPr>
        <p:txBody>
          <a:bodyPr wrap="square" rtlCol="0">
            <a:spAutoFit/>
          </a:bodyPr>
          <a:lstStyle/>
          <a:p>
            <a:r>
              <a:rPr lang="zh-CN" altLang="en-US" sz="3200" b="1" dirty="0"/>
              <a:t>并未用栈，原因？</a:t>
            </a:r>
          </a:p>
        </p:txBody>
      </p:sp>
    </p:spTree>
    <p:extLst>
      <p:ext uri="{BB962C8B-B14F-4D97-AF65-F5344CB8AC3E}">
        <p14:creationId xmlns:p14="http://schemas.microsoft.com/office/powerpoint/2010/main" val="1893680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639883"/>
            <a:ext cx="11162884" cy="4960942"/>
          </a:xfrm>
        </p:spPr>
        <p:txBody>
          <a:bodyPr>
            <a:no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内存中的一组数据相对稳定、鲜有变化，就说这组数据是</a:t>
            </a:r>
            <a:r>
              <a:rPr lang="zh-CN" altLang="zh-CN" sz="3200" dirty="0">
                <a:latin typeface="华文楷体" panose="02010600040101010101" pitchFamily="2" charset="-122"/>
                <a:ea typeface="华文楷体" panose="02010600040101010101" pitchFamily="2" charset="-122"/>
              </a:rPr>
              <a:t>静态的</a:t>
            </a:r>
            <a:r>
              <a:rPr lang="zh-CN" altLang="zh-CN" sz="3200" b="0" dirty="0">
                <a:latin typeface="华文楷体" panose="02010600040101010101" pitchFamily="2" charset="-122"/>
                <a:ea typeface="华文楷体" panose="02010600040101010101" pitchFamily="2" charset="-122"/>
              </a:rPr>
              <a:t>，它被称为</a:t>
            </a:r>
            <a:r>
              <a:rPr lang="zh-CN" altLang="zh-CN" sz="3200" dirty="0">
                <a:latin typeface="华文楷体" panose="02010600040101010101" pitchFamily="2" charset="-122"/>
                <a:ea typeface="华文楷体" panose="02010600040101010101" pitchFamily="2" charset="-122"/>
              </a:rPr>
              <a:t>静态查找表</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静态数据的存储仅需朝着有利于查找的目标来完成，最便利的存储方式是</a:t>
            </a:r>
            <a:r>
              <a:rPr lang="zh-CN" altLang="zh-CN" sz="3200" dirty="0">
                <a:latin typeface="华文楷体" panose="02010600040101010101" pitchFamily="2" charset="-122"/>
                <a:ea typeface="华文楷体" panose="02010600040101010101" pitchFamily="2" charset="-122"/>
              </a:rPr>
              <a:t>顺序存储</a:t>
            </a:r>
            <a:r>
              <a:rPr lang="zh-CN" altLang="zh-CN" sz="3200" b="0" dirty="0">
                <a:latin typeface="华文楷体" panose="02010600040101010101" pitchFamily="2" charset="-122"/>
                <a:ea typeface="华文楷体" panose="02010600040101010101" pitchFamily="2" charset="-122"/>
              </a:rPr>
              <a:t>，相应的查找技术称</a:t>
            </a:r>
            <a:r>
              <a:rPr lang="zh-CN" altLang="zh-CN" sz="3200" dirty="0">
                <a:latin typeface="华文楷体" panose="02010600040101010101" pitchFamily="2" charset="-122"/>
                <a:ea typeface="华文楷体" panose="02010600040101010101" pitchFamily="2" charset="-122"/>
              </a:rPr>
              <a:t>静态查找技术</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对于用数组实现顺序存储的一组数据，如果用户给出了一个待查找的值，简单而直观的方法便是对这组数据挨个查找</a:t>
            </a:r>
            <a:r>
              <a:rPr lang="zh-CN" altLang="en-US" sz="3200" b="0" dirty="0">
                <a:latin typeface="华文楷体" panose="02010600040101010101" pitchFamily="2" charset="-122"/>
                <a:ea typeface="华文楷体" panose="02010600040101010101" pitchFamily="2" charset="-122"/>
              </a:rPr>
              <a:t>，即</a:t>
            </a:r>
            <a:r>
              <a:rPr lang="zh-CN" altLang="en-US" sz="3200" dirty="0">
                <a:latin typeface="华文楷体" panose="02010600040101010101" pitchFamily="2" charset="-122"/>
                <a:ea typeface="华文楷体" panose="02010600040101010101" pitchFamily="2" charset="-122"/>
              </a:rPr>
              <a:t>顺序查找</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静态查找技术</a:t>
            </a:r>
          </a:p>
        </p:txBody>
      </p:sp>
    </p:spTree>
    <p:extLst>
      <p:ext uri="{BB962C8B-B14F-4D97-AF65-F5344CB8AC3E}">
        <p14:creationId xmlns:p14="http://schemas.microsoft.com/office/powerpoint/2010/main" val="3737731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794860"/>
            <a:ext cx="11321805" cy="1754326"/>
          </a:xfrm>
          <a:prstGeom prst="rect">
            <a:avLst/>
          </a:prstGeom>
          <a:noFill/>
        </p:spPr>
        <p:txBody>
          <a:bodyPr wrap="square" rtlCol="0">
            <a:spAutoFit/>
          </a:bodyPr>
          <a:lstStyle/>
          <a:p>
            <a:r>
              <a:rPr lang="zh-CN" altLang="en-US" sz="3600" b="1" dirty="0">
                <a:latin typeface="华文楷体" panose="02010600040101010101" pitchFamily="2" charset="-122"/>
                <a:ea typeface="华文楷体" panose="02010600040101010101" pitchFamily="2" charset="-122"/>
              </a:rPr>
              <a:t>时间复杂度：</a:t>
            </a:r>
            <a:endParaRPr lang="en-US" altLang="zh-CN" sz="3600" b="1" dirty="0">
              <a:latin typeface="华文楷体" panose="02010600040101010101" pitchFamily="2" charset="-122"/>
              <a:ea typeface="华文楷体" panose="02010600040101010101" pitchFamily="2" charset="-122"/>
            </a:endParaRPr>
          </a:p>
          <a:p>
            <a:r>
              <a:rPr lang="zh-CN" altLang="en-US" sz="3600" dirty="0">
                <a:latin typeface="华文楷体" panose="02010600040101010101" pitchFamily="2" charset="-122"/>
                <a:ea typeface="华文楷体" panose="02010600040101010101" pitchFamily="2" charset="-122"/>
              </a:rPr>
              <a:t>从根开始逐层比较，比较次数最多为二叉树的高度，</a:t>
            </a:r>
            <a:endParaRPr lang="en-US" altLang="zh-CN" sz="3600" dirty="0">
              <a:latin typeface="华文楷体" panose="02010600040101010101" pitchFamily="2" charset="-122"/>
              <a:ea typeface="华文楷体" panose="02010600040101010101" pitchFamily="2" charset="-122"/>
            </a:endParaRPr>
          </a:p>
          <a:p>
            <a:r>
              <a:rPr lang="zh-CN" altLang="en-US" sz="3600" dirty="0">
                <a:latin typeface="华文楷体" panose="02010600040101010101" pitchFamily="2" charset="-122"/>
                <a:ea typeface="华文楷体" panose="02010600040101010101" pitchFamily="2" charset="-122"/>
              </a:rPr>
              <a:t>故时间复杂度为二叉树高度。</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346516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二叉查找树插入</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二叉查找树：</a:t>
            </a:r>
          </a:p>
        </p:txBody>
      </p:sp>
    </p:spTree>
    <p:extLst>
      <p:ext uri="{BB962C8B-B14F-4D97-AF65-F5344CB8AC3E}">
        <p14:creationId xmlns:p14="http://schemas.microsoft.com/office/powerpoint/2010/main" val="3076845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0" y="1999040"/>
            <a:ext cx="5421086" cy="3511628"/>
          </a:xfrm>
          <a:prstGeom prst="rect">
            <a:avLst/>
          </a:prstGeom>
          <a:noFill/>
          <a:ln>
            <a:noFill/>
          </a:ln>
        </p:spPr>
      </p:pic>
      <p:sp>
        <p:nvSpPr>
          <p:cNvPr id="2" name="文本框 1"/>
          <p:cNvSpPr txBox="1"/>
          <p:nvPr/>
        </p:nvSpPr>
        <p:spPr>
          <a:xfrm>
            <a:off x="4922913" y="1352709"/>
            <a:ext cx="2988636" cy="646331"/>
          </a:xfrm>
          <a:prstGeom prst="rect">
            <a:avLst/>
          </a:prstGeom>
          <a:noFill/>
        </p:spPr>
        <p:txBody>
          <a:bodyPr wrap="square" rtlCol="0">
            <a:spAutoFit/>
          </a:bodyPr>
          <a:lstStyle/>
          <a:p>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20</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105</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3" name="图片 2"/>
          <p:cNvPicPr>
            <a:picLocks noChangeAspect="1"/>
          </p:cNvPicPr>
          <p:nvPr/>
        </p:nvPicPr>
        <p:blipFill>
          <a:blip r:embed="rId4"/>
          <a:stretch>
            <a:fillRect/>
          </a:stretch>
        </p:blipFill>
        <p:spPr>
          <a:xfrm>
            <a:off x="5421086" y="1876266"/>
            <a:ext cx="6191250" cy="3629025"/>
          </a:xfrm>
          <a:prstGeom prst="rect">
            <a:avLst/>
          </a:prstGeom>
        </p:spPr>
      </p:pic>
      <p:sp>
        <p:nvSpPr>
          <p:cNvPr id="4" name="文本框 3"/>
          <p:cNvSpPr txBox="1"/>
          <p:nvPr/>
        </p:nvSpPr>
        <p:spPr>
          <a:xfrm>
            <a:off x="341460" y="6028848"/>
            <a:ext cx="10343664" cy="584775"/>
          </a:xfrm>
          <a:prstGeom prst="rect">
            <a:avLst/>
          </a:prstGeom>
          <a:noFill/>
        </p:spPr>
        <p:txBody>
          <a:bodyPr wrap="square" rtlCol="0">
            <a:spAutoFit/>
          </a:bodyPr>
          <a:lstStyle/>
          <a:p>
            <a:r>
              <a:rPr lang="zh-CN" altLang="en-US" sz="3200" dirty="0"/>
              <a:t>沿查找路径先查找，可以看出：插入总在叶子上</a:t>
            </a:r>
          </a:p>
        </p:txBody>
      </p:sp>
    </p:spTree>
    <p:extLst>
      <p:ext uri="{BB962C8B-B14F-4D97-AF65-F5344CB8AC3E}">
        <p14:creationId xmlns:p14="http://schemas.microsoft.com/office/powerpoint/2010/main" val="1313427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1794860"/>
            <a:ext cx="11396450" cy="3970318"/>
          </a:xfrm>
          <a:prstGeom prst="rect">
            <a:avLst/>
          </a:prstGeom>
          <a:noFill/>
        </p:spPr>
        <p:txBody>
          <a:bodyPr wrap="square" rtlCol="0">
            <a:spAutoFit/>
          </a:bodyPr>
          <a:lstStyle/>
          <a:p>
            <a:r>
              <a:rPr lang="zh-CN" altLang="en-US" sz="3600" b="1" dirty="0">
                <a:latin typeface="华文楷体" panose="02010600040101010101" pitchFamily="2" charset="-122"/>
                <a:ea typeface="华文楷体" panose="02010600040101010101" pitchFamily="2" charset="-122"/>
              </a:rPr>
              <a:t>递归方法：</a:t>
            </a:r>
            <a:endParaRPr lang="en-US" altLang="zh-CN" sz="3600" b="1" dirty="0">
              <a:latin typeface="华文楷体" panose="02010600040101010101" pitchFamily="2" charset="-122"/>
              <a:ea typeface="华文楷体" panose="02010600040101010101" pitchFamily="2" charset="-122"/>
            </a:endParaRPr>
          </a:p>
          <a:p>
            <a:pPr marL="742950" indent="-742950">
              <a:buFont typeface="+mj-lt"/>
              <a:buAutoNum type="arabicPeriod"/>
            </a:pPr>
            <a:r>
              <a:rPr lang="zh-CN" altLang="zh-CN" sz="3600" dirty="0">
                <a:latin typeface="华文楷体" panose="02010600040101010101" pitchFamily="2" charset="-122"/>
                <a:ea typeface="华文楷体" panose="02010600040101010101" pitchFamily="2" charset="-122"/>
              </a:rPr>
              <a:t>根</a:t>
            </a:r>
            <a:r>
              <a:rPr lang="zh-CN" altLang="en-US" sz="3600" dirty="0">
                <a:latin typeface="华文楷体" panose="02010600040101010101" pitchFamily="2" charset="-122"/>
                <a:ea typeface="华文楷体" panose="02010600040101010101" pitchFamily="2" charset="-122"/>
              </a:rPr>
              <a:t>为空，直接插入</a:t>
            </a:r>
            <a:r>
              <a:rPr lang="zh-CN" altLang="zh-CN"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a:p>
            <a:pPr marL="742950" indent="-742950">
              <a:buFont typeface="+mj-lt"/>
              <a:buAutoNum type="arabicPeriod"/>
            </a:pPr>
            <a:r>
              <a:rPr lang="zh-CN" altLang="zh-CN" sz="3600" dirty="0">
                <a:latin typeface="华文楷体" panose="02010600040101010101" pitchFamily="2" charset="-122"/>
                <a:ea typeface="华文楷体" panose="02010600040101010101" pitchFamily="2" charset="-122"/>
              </a:rPr>
              <a:t>否则和根结点</a:t>
            </a:r>
            <a:r>
              <a:rPr lang="zh-CN" altLang="en-US" sz="3600" dirty="0">
                <a:latin typeface="华文楷体" panose="02010600040101010101" pitchFamily="2" charset="-122"/>
                <a:ea typeface="华文楷体" panose="02010600040101010101" pitchFamily="2" charset="-122"/>
              </a:rPr>
              <a:t>值</a:t>
            </a:r>
            <a:r>
              <a:rPr lang="zh-CN" altLang="zh-CN" sz="3600" dirty="0">
                <a:latin typeface="华文楷体" panose="02010600040101010101" pitchFamily="2" charset="-122"/>
                <a:ea typeface="华文楷体" panose="02010600040101010101" pitchFamily="2" charset="-122"/>
              </a:rPr>
              <a:t>比较，相同则</a:t>
            </a:r>
            <a:r>
              <a:rPr lang="zh-CN" altLang="en-US" sz="3600" dirty="0">
                <a:latin typeface="华文楷体" panose="02010600040101010101" pitchFamily="2" charset="-122"/>
                <a:ea typeface="华文楷体" panose="02010600040101010101" pitchFamily="2" charset="-122"/>
              </a:rPr>
              <a:t>无需插入</a:t>
            </a:r>
            <a:r>
              <a:rPr lang="zh-CN" altLang="zh-CN"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a:p>
            <a:pPr marL="742950" indent="-742950">
              <a:buFont typeface="+mj-lt"/>
              <a:buAutoNum type="arabicPeriod"/>
            </a:pPr>
            <a:r>
              <a:rPr lang="zh-CN" altLang="zh-CN" sz="3600" dirty="0">
                <a:latin typeface="华文楷体" panose="02010600040101010101" pitchFamily="2" charset="-122"/>
                <a:ea typeface="华文楷体" panose="02010600040101010101" pitchFamily="2" charset="-122"/>
              </a:rPr>
              <a:t>不相同但比根结点值小，在以其左子为根的二叉查找树中</a:t>
            </a:r>
            <a:r>
              <a:rPr lang="zh-CN" altLang="en-US" sz="3600" dirty="0">
                <a:latin typeface="华文楷体" panose="02010600040101010101" pitchFamily="2" charset="-122"/>
                <a:ea typeface="华文楷体" panose="02010600040101010101" pitchFamily="2" charset="-122"/>
              </a:rPr>
              <a:t>继续插入</a:t>
            </a:r>
            <a:r>
              <a:rPr lang="zh-CN" altLang="zh-CN"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a:p>
            <a:pPr marL="742950" indent="-742950">
              <a:buFont typeface="+mj-lt"/>
              <a:buAutoNum type="arabicPeriod"/>
            </a:pPr>
            <a:r>
              <a:rPr lang="zh-CN" altLang="zh-CN" sz="3600" dirty="0">
                <a:latin typeface="华文楷体" panose="02010600040101010101" pitchFamily="2" charset="-122"/>
                <a:ea typeface="华文楷体" panose="02010600040101010101" pitchFamily="2" charset="-122"/>
              </a:rPr>
              <a:t>不相同但比根结点值大，在以其右子为根的二叉查找树中继续</a:t>
            </a:r>
            <a:r>
              <a:rPr lang="zh-CN" altLang="en-US" sz="3600" dirty="0">
                <a:latin typeface="华文楷体" panose="02010600040101010101" pitchFamily="2" charset="-122"/>
                <a:ea typeface="华文楷体" panose="02010600040101010101" pitchFamily="2" charset="-122"/>
              </a:rPr>
              <a:t>插入</a:t>
            </a:r>
            <a:r>
              <a:rPr lang="zh-CN" altLang="zh-CN" sz="3600" dirty="0">
                <a:latin typeface="华文楷体" panose="02010600040101010101" pitchFamily="2" charset="-122"/>
                <a:ea typeface="华文楷体" panose="02010600040101010101" pitchFamily="2" charset="-122"/>
              </a:rPr>
              <a:t>。</a:t>
            </a:r>
            <a:endParaRPr lang="zh-CN" altLang="en-US"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145071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498623" y="1552263"/>
            <a:ext cx="11265822" cy="4955203"/>
          </a:xfrm>
          <a:prstGeom prst="rect">
            <a:avLst/>
          </a:prstGeom>
          <a:noFill/>
        </p:spPr>
        <p:txBody>
          <a:bodyPr wrap="square" rtlCol="0">
            <a:spAutoFit/>
          </a:bodyPr>
          <a:lstStyle/>
          <a:p>
            <a:r>
              <a:rPr lang="zh-CN" altLang="en-US" sz="3600" b="1" dirty="0">
                <a:latin typeface="Times New Roman" panose="02020603050405020304" pitchFamily="18" charset="0"/>
                <a:ea typeface="华文楷体" panose="02010600040101010101" pitchFamily="2" charset="-122"/>
                <a:cs typeface="Times New Roman" panose="02020603050405020304" pitchFamily="18" charset="0"/>
              </a:rPr>
              <a:t>递归程序：</a:t>
            </a:r>
            <a:endParaRPr lang="en-US" altLang="zh-CN" sz="3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&gt;::insert</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(!t) { 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 return;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 t-&gt;data) return;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已存在，结束插入</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t-&gt;data)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insert(x, t-&gt;left);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insert(x,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3737112" y="4512364"/>
            <a:ext cx="8627167" cy="1077218"/>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注意！ </a:t>
            </a:r>
            <a:endParaRPr lang="en-US" altLang="zh-CN" sz="3200" b="1" dirty="0">
              <a:latin typeface="华文楷体" panose="02010600040101010101" pitchFamily="2" charset="-122"/>
              <a:ea typeface="华文楷体" panose="02010600040101010101" pitchFamily="2" charset="-122"/>
            </a:endParaRPr>
          </a:p>
          <a:p>
            <a:r>
              <a:rPr lang="zh-CN" altLang="en-US" sz="3200" b="1" dirty="0">
                <a:latin typeface="华文楷体" panose="02010600040101010101" pitchFamily="2" charset="-122"/>
                <a:ea typeface="华文楷体" panose="02010600040101010101" pitchFamily="2" charset="-122"/>
              </a:rPr>
              <a:t>参数</a:t>
            </a:r>
            <a:r>
              <a:rPr lang="en-US" altLang="zh-CN" sz="3200" b="1" dirty="0">
                <a:latin typeface="华文楷体" panose="02010600040101010101" pitchFamily="2" charset="-122"/>
                <a:ea typeface="华文楷体" panose="02010600040101010101" pitchFamily="2" charset="-122"/>
              </a:rPr>
              <a:t>t</a:t>
            </a:r>
            <a:r>
              <a:rPr lang="zh-CN" altLang="en-US" sz="3200" b="1" dirty="0">
                <a:latin typeface="华文楷体" panose="02010600040101010101" pitchFamily="2" charset="-122"/>
                <a:ea typeface="华文楷体" panose="02010600040101010101" pitchFamily="2" charset="-122"/>
              </a:rPr>
              <a:t>用了引用形式，完成了新结点的父子关联</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7862893" y="1552263"/>
            <a:ext cx="4122888" cy="2739516"/>
          </a:xfrm>
          <a:prstGeom prst="rect">
            <a:avLst/>
          </a:prstGeom>
          <a:noFill/>
          <a:ln>
            <a:noFill/>
          </a:ln>
        </p:spPr>
      </p:pic>
    </p:spTree>
    <p:extLst>
      <p:ext uri="{BB962C8B-B14F-4D97-AF65-F5344CB8AC3E}">
        <p14:creationId xmlns:p14="http://schemas.microsoft.com/office/powerpoint/2010/main" val="656138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275161" y="1991765"/>
            <a:ext cx="10866745" cy="4093428"/>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非递归方法一：</a:t>
            </a:r>
            <a:endParaRPr lang="en-US" altLang="zh-CN" sz="3200" b="1"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3200" dirty="0">
                <a:latin typeface="华文楷体" panose="02010600040101010101" pitchFamily="2" charset="-122"/>
                <a:ea typeface="华文楷体" panose="02010600040101010101" pitchFamily="2" charset="-122"/>
              </a:rPr>
              <a:t>如果根为空，创建新结点作为根结点。</a:t>
            </a:r>
            <a:endParaRPr lang="en-US" altLang="zh-CN" sz="32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3200" dirty="0">
                <a:latin typeface="华文楷体" panose="02010600040101010101" pitchFamily="2" charset="-122"/>
                <a:ea typeface="华文楷体" panose="02010600040101010101" pitchFamily="2" charset="-122"/>
              </a:rPr>
              <a:t>如果根不为空，设置当前结点为根结点。</a:t>
            </a:r>
            <a:endParaRPr lang="en-US" altLang="zh-CN" sz="32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3200" dirty="0">
                <a:latin typeface="华文楷体" panose="02010600040101010101" pitchFamily="2" charset="-122"/>
                <a:ea typeface="华文楷体" panose="02010600040101010101" pitchFamily="2" charset="-122"/>
              </a:rPr>
              <a:t>将待插入元素和当前结点比较，值相等</a:t>
            </a:r>
            <a:r>
              <a:rPr lang="zh-CN" altLang="zh-CN" sz="3200" dirty="0">
                <a:latin typeface="华文楷体" panose="02010600040101010101" pitchFamily="2" charset="-122"/>
                <a:ea typeface="华文楷体" panose="02010600040101010101" pitchFamily="2" charset="-122"/>
              </a:rPr>
              <a:t>则</a:t>
            </a:r>
            <a:r>
              <a:rPr lang="zh-CN" altLang="en-US" sz="3200" dirty="0">
                <a:latin typeface="华文楷体" panose="02010600040101010101" pitchFamily="2" charset="-122"/>
                <a:ea typeface="华文楷体" panose="02010600040101010101" pitchFamily="2" charset="-122"/>
              </a:rPr>
              <a:t>无需插入。</a:t>
            </a:r>
            <a:endParaRPr lang="en-US" altLang="zh-CN" sz="32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3200" dirty="0">
                <a:latin typeface="华文楷体" panose="02010600040101010101" pitchFamily="2" charset="-122"/>
                <a:ea typeface="华文楷体" panose="02010600040101010101" pitchFamily="2" charset="-122"/>
              </a:rPr>
              <a:t>若值小于当前结点，且当前结点无左子，创建新结点作为其左子，否则将其左子作为当前结点，继续比较；</a:t>
            </a:r>
            <a:endParaRPr lang="en-US" altLang="zh-CN" sz="32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3200" dirty="0">
                <a:latin typeface="华文楷体" panose="02010600040101010101" pitchFamily="2" charset="-122"/>
                <a:ea typeface="华文楷体" panose="02010600040101010101" pitchFamily="2" charset="-122"/>
              </a:rPr>
              <a:t>若值大于当前结点，且当前结点无右子，创建新结点作为其右子，否则将其右子作为当前结点，继续比较</a:t>
            </a:r>
            <a:r>
              <a:rPr lang="zh-CN" altLang="en-US"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8252278" y="167984"/>
            <a:ext cx="3710377" cy="2784781"/>
          </a:xfrm>
          <a:prstGeom prst="rect">
            <a:avLst/>
          </a:prstGeom>
          <a:noFill/>
          <a:ln>
            <a:noFill/>
          </a:ln>
        </p:spPr>
      </p:pic>
    </p:spTree>
    <p:extLst>
      <p:ext uri="{BB962C8B-B14F-4D97-AF65-F5344CB8AC3E}">
        <p14:creationId xmlns:p14="http://schemas.microsoft.com/office/powerpoint/2010/main" val="3450443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1552263"/>
            <a:ext cx="11265822" cy="495520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&gt;::insert(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(!root)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如果查找树的根为空，直接建立一个结点并作为根结点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root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root;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2756679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2799" y="671691"/>
            <a:ext cx="11265822" cy="6124754"/>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while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(x==p-&gt;data) return;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已经在二叉树中</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(x&lt;p-&gt;data)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(!p-&gt;left)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左子为空，插入位置即此地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p-&gt;left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  return;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p-&gt;left;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(!p-&gt;right)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右子为空，插入位置即此地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p-&gt;right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  return;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p-&gt;right;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42236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59" y="1496281"/>
            <a:ext cx="11620385" cy="403187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非递归方法二：</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设置一个父结点指针，设根为当前结点，父结点指针为空。</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反复进行以下操作，直到当前结点为空：</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marL="985838" indent="-514350">
              <a:buFont typeface="+mj-lt"/>
              <a:buAutoNum type="arabicPeriod"/>
            </a:pP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待插入元素和当前结点比较，值相等</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则</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无需插入</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marL="985838" indent="-514350">
              <a:buFont typeface="+mj-lt"/>
              <a:buAutoNum type="arabicPeriod"/>
            </a:pP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若值小于当前结点，父结点设为当前结点，当前结点</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marL="1079500"/>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改为其左子；</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marL="985838" indent="-514350">
              <a:buFont typeface="+mj-lt"/>
              <a:buAutoNum type="arabicPeriod" startAt="3"/>
            </a:pP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若值大于当前结点，父结点设为当前结点，当前结点</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marL="1079500"/>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改为其右子；</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34743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1" y="1496281"/>
            <a:ext cx="11602890" cy="3046988"/>
          </a:xfrm>
          <a:prstGeom prst="rect">
            <a:avLst/>
          </a:prstGeom>
          <a:noFill/>
        </p:spPr>
        <p:txBody>
          <a:bodyPr wrap="square" rtlCol="0">
            <a:spAutoFit/>
          </a:bodyPr>
          <a:lstStyle/>
          <a:p>
            <a:r>
              <a:rPr lang="zh-CN" altLang="en-US" sz="3200" dirty="0">
                <a:latin typeface="华文楷体" panose="02010600040101010101" pitchFamily="2" charset="-122"/>
                <a:ea typeface="华文楷体" panose="02010600040101010101" pitchFamily="2" charset="-122"/>
              </a:rPr>
              <a:t>创建新结点。</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若父结点为空，根指针置为新结点。</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小于父结点的值，新结点作为父结点的左子链入。</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大于于父结点的值，新结点作为父结点的右子链入。</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23499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90594"/>
            <a:ext cx="11273116" cy="5089109"/>
          </a:xfrm>
        </p:spPr>
        <p:txBody>
          <a:bodyPr>
            <a:noAutofit/>
          </a:bodyPr>
          <a:lstStyle/>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常用方法是：把</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下标位置设置成一个</a:t>
            </a:r>
            <a:r>
              <a:rPr lang="zh-CN" altLang="en-US" sz="2800" dirty="0">
                <a:ea typeface="华文楷体" panose="02010600040101010101" pitchFamily="2" charset="-122"/>
                <a:cs typeface="Times New Roman" panose="02020603050405020304" pitchFamily="18" charset="0"/>
              </a:rPr>
              <a:t>哨兵位</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当要查找数据</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时，首先将</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存入哨兵位，然后从</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下标开始向前一直找到</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下标。假设下标</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的数据是要查找的</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，则当</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大于</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时，表示查找成功；</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等于</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时，表示查找不成功。</a:t>
            </a:r>
            <a:r>
              <a:rPr lang="zh-CN" altLang="zh-CN" sz="2800" b="0" dirty="0">
                <a:highlight>
                  <a:srgbClr val="FFFF00"/>
                </a:highlight>
                <a:ea typeface="华文楷体" panose="02010600040101010101" pitchFamily="2" charset="-122"/>
                <a:cs typeface="Times New Roman" panose="02020603050405020304" pitchFamily="18" charset="0"/>
              </a:rPr>
              <a:t>加哨兵位的好处是避免了逐个检查数组元素时还要首先检测下标是否越界</a:t>
            </a:r>
            <a:r>
              <a:rPr lang="zh-CN" altLang="zh-CN" sz="2800" b="0" dirty="0">
                <a:ea typeface="华文楷体" panose="02010600040101010101" pitchFamily="2" charset="-122"/>
                <a:cs typeface="Times New Roman" panose="02020603050405020304" pitchFamily="18" charset="0"/>
              </a:rPr>
              <a:t>，用</a:t>
            </a:r>
            <a:r>
              <a:rPr lang="zh-CN" altLang="en-US" sz="2800" b="0" dirty="0">
                <a:ea typeface="华文楷体" panose="02010600040101010101" pitchFamily="2" charset="-122"/>
                <a:cs typeface="Times New Roman" panose="02020603050405020304" pitchFamily="18" charset="0"/>
              </a:rPr>
              <a:t>浪费</a:t>
            </a:r>
            <a:r>
              <a:rPr lang="zh-CN" altLang="zh-CN" sz="2800" b="0" dirty="0">
                <a:ea typeface="华文楷体" panose="02010600040101010101" pitchFamily="2" charset="-122"/>
                <a:cs typeface="Times New Roman" panose="02020603050405020304" pitchFamily="18" charset="0"/>
              </a:rPr>
              <a:t>一个空间的方式换取时间，提高了效率。</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顺序查找</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042984" y="4632845"/>
            <a:ext cx="7870068" cy="1753118"/>
          </a:xfrm>
          <a:prstGeom prst="rect">
            <a:avLst/>
          </a:prstGeom>
          <a:noFill/>
          <a:ln>
            <a:noFill/>
          </a:ln>
        </p:spPr>
      </p:pic>
    </p:spTree>
    <p:extLst>
      <p:ext uri="{BB962C8B-B14F-4D97-AF65-F5344CB8AC3E}">
        <p14:creationId xmlns:p14="http://schemas.microsoft.com/office/powerpoint/2010/main" val="1032442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1552263"/>
            <a:ext cx="11265822" cy="403187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&gt;::insert(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parent=NULL;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root;</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 (p)</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(x==p-&gt;data) return;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已存在，无需插入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22416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1460" y="1175544"/>
            <a:ext cx="11265822" cy="4832092"/>
          </a:xfrm>
          <a:prstGeom prst="rect">
            <a:avLst/>
          </a:prstGeom>
          <a:noFill/>
        </p:spPr>
        <p:txBody>
          <a:bodyPr wrap="square" rtlCol="0">
            <a:spAutoFit/>
          </a:bodyPr>
          <a:lstStyle/>
          <a:p>
            <a:r>
              <a:rPr lang="en-US" altLang="zh-CN" sz="2800" dirty="0"/>
              <a:t>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(x&lt;p-&gt;data) p=p-&gt;left;   //p</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为其父</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的左子</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p=p-&gt;right; //p</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为其父</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的右子</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(!parent) { root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   //parent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为空，表示二叉树为空</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(x&lt;parent-&gt;data parent-&gt;left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parent-&gt;right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7293690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1589587"/>
            <a:ext cx="10967242" cy="2616101"/>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时间复杂度：</a:t>
            </a:r>
            <a:endParaRPr lang="en-US" altLang="zh-CN" sz="3200" b="1"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为找到合适的插入位置，需要从根开始逐层比较，</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本质上还是在查找，查找中比较次数最多为二叉树的高度，故时间复杂度为二叉树高度。</a:t>
            </a:r>
            <a:endParaRPr lang="en-US" altLang="zh-CN" sz="3200" dirty="0">
              <a:latin typeface="华文楷体" panose="02010600040101010101" pitchFamily="2" charset="-122"/>
              <a:ea typeface="华文楷体" panose="02010600040101010101" pitchFamily="2" charset="-122"/>
            </a:endParaRPr>
          </a:p>
          <a:p>
            <a:endParaRPr lang="en-US" altLang="zh-CN" sz="3600" dirty="0"/>
          </a:p>
        </p:txBody>
      </p:sp>
    </p:spTree>
    <p:extLst>
      <p:ext uri="{BB962C8B-B14F-4D97-AF65-F5344CB8AC3E}">
        <p14:creationId xmlns:p14="http://schemas.microsoft.com/office/powerpoint/2010/main" val="4155009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二叉查找树插入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二叉查找树删除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二叉查找树：</a:t>
            </a:r>
          </a:p>
        </p:txBody>
      </p:sp>
    </p:spTree>
    <p:extLst>
      <p:ext uri="{BB962C8B-B14F-4D97-AF65-F5344CB8AC3E}">
        <p14:creationId xmlns:p14="http://schemas.microsoft.com/office/powerpoint/2010/main" val="2739413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二叉查找树的删除</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75861" y="1993433"/>
            <a:ext cx="5421086" cy="3511628"/>
          </a:xfrm>
          <a:prstGeom prst="rect">
            <a:avLst/>
          </a:prstGeom>
          <a:noFill/>
          <a:ln>
            <a:noFill/>
          </a:ln>
        </p:spPr>
      </p:pic>
      <p:sp>
        <p:nvSpPr>
          <p:cNvPr id="2" name="文本框 1"/>
          <p:cNvSpPr txBox="1"/>
          <p:nvPr/>
        </p:nvSpPr>
        <p:spPr>
          <a:xfrm>
            <a:off x="5896947" y="2169092"/>
            <a:ext cx="5840963" cy="1569660"/>
          </a:xfrm>
          <a:prstGeom prst="rect">
            <a:avLst/>
          </a:prstGeom>
          <a:noFill/>
        </p:spPr>
        <p:txBody>
          <a:bodyPr wrap="square" rtlCol="0">
            <a:sp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分别删除</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35</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删除后，依然保持为二叉查找树</a:t>
            </a:r>
          </a:p>
        </p:txBody>
      </p:sp>
    </p:spTree>
    <p:extLst>
      <p:ext uri="{BB962C8B-B14F-4D97-AF65-F5344CB8AC3E}">
        <p14:creationId xmlns:p14="http://schemas.microsoft.com/office/powerpoint/2010/main" val="19364740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534919" y="1056841"/>
            <a:ext cx="9881054" cy="4112319"/>
          </a:xfrm>
          <a:prstGeom prst="rect">
            <a:avLst/>
          </a:prstGeom>
          <a:noFill/>
          <a:ln>
            <a:noFill/>
          </a:ln>
        </p:spPr>
      </p:pic>
      <p:sp>
        <p:nvSpPr>
          <p:cNvPr id="3" name="标题 2"/>
          <p:cNvSpPr>
            <a:spLocks noGrp="1"/>
          </p:cNvSpPr>
          <p:nvPr>
            <p:ph type="title"/>
          </p:nvPr>
        </p:nvSpPr>
        <p:spPr>
          <a:xfrm>
            <a:off x="2038772" y="5617029"/>
            <a:ext cx="5966036" cy="574183"/>
          </a:xfrm>
        </p:spPr>
        <p:txBody>
          <a:bodyPr/>
          <a:lstStyle/>
          <a:p>
            <a:r>
              <a:rPr lang="zh-CN" altLang="en-US" b="0" dirty="0">
                <a:solidFill>
                  <a:schemeClr val="tx1"/>
                </a:solidFill>
                <a:latin typeface="华文楷体" panose="02010600040101010101" pitchFamily="2" charset="-122"/>
                <a:ea typeface="华文楷体" panose="02010600040101010101" pitchFamily="2" charset="-122"/>
              </a:rPr>
              <a:t>直接删除，依然为一棵查找树</a:t>
            </a:r>
          </a:p>
        </p:txBody>
      </p:sp>
    </p:spTree>
    <p:extLst>
      <p:ext uri="{BB962C8B-B14F-4D97-AF65-F5344CB8AC3E}">
        <p14:creationId xmlns:p14="http://schemas.microsoft.com/office/powerpoint/2010/main" val="15514545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69074" y="5505062"/>
            <a:ext cx="8915367" cy="574183"/>
          </a:xfrm>
        </p:spPr>
        <p:txBody>
          <a:bodyPr>
            <a:normAutofit/>
          </a:bodyPr>
          <a:lstStyle/>
          <a:p>
            <a:r>
              <a:rPr lang="zh-CN" altLang="en-US" b="0" dirty="0">
                <a:solidFill>
                  <a:schemeClr val="tx1"/>
                </a:solidFill>
                <a:latin typeface="华文楷体" panose="02010600040101010101" pitchFamily="2" charset="-122"/>
                <a:ea typeface="华文楷体" panose="02010600040101010101" pitchFamily="2" charset="-122"/>
              </a:rPr>
              <a:t>用唯一孩子结点替代删除位置上的结点</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569074" y="922822"/>
            <a:ext cx="9702305" cy="4209014"/>
          </a:xfrm>
          <a:prstGeom prst="rect">
            <a:avLst/>
          </a:prstGeom>
          <a:noFill/>
          <a:ln>
            <a:noFill/>
          </a:ln>
        </p:spPr>
      </p:pic>
    </p:spTree>
    <p:extLst>
      <p:ext uri="{BB962C8B-B14F-4D97-AF65-F5344CB8AC3E}">
        <p14:creationId xmlns:p14="http://schemas.microsoft.com/office/powerpoint/2010/main" val="4160561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30629" y="663899"/>
            <a:ext cx="8845420" cy="5942173"/>
          </a:xfrm>
          <a:prstGeom prst="rect">
            <a:avLst/>
          </a:prstGeom>
          <a:noFill/>
          <a:ln>
            <a:noFill/>
          </a:ln>
        </p:spPr>
      </p:pic>
      <p:sp>
        <p:nvSpPr>
          <p:cNvPr id="6" name="文本框 5"/>
          <p:cNvSpPr txBox="1"/>
          <p:nvPr/>
        </p:nvSpPr>
        <p:spPr>
          <a:xfrm>
            <a:off x="8976049" y="583570"/>
            <a:ext cx="2911151" cy="6247864"/>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找替身结点</a:t>
            </a:r>
            <a:endParaRPr lang="en-US" altLang="zh-CN" sz="3200" b="1"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左子树上的最大结点；</a:t>
            </a:r>
            <a:r>
              <a:rPr lang="zh-CN" altLang="en-US" sz="2800" dirty="0">
                <a:highlight>
                  <a:srgbClr val="FFFF00"/>
                </a:highlight>
                <a:latin typeface="华文楷体" panose="02010600040101010101" pitchFamily="2" charset="-122"/>
                <a:ea typeface="华文楷体" panose="02010600040101010101" pitchFamily="2" charset="-122"/>
              </a:rPr>
              <a:t>即沿左子一路右子找下去</a:t>
            </a:r>
            <a:r>
              <a:rPr lang="zh-CN" altLang="en-US"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或右子树上</a:t>
            </a:r>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上最小结点。即</a:t>
            </a:r>
            <a:r>
              <a:rPr lang="zh-CN" altLang="en-US" sz="2800" dirty="0">
                <a:highlight>
                  <a:srgbClr val="FFFF00"/>
                </a:highlight>
                <a:latin typeface="华文楷体" panose="02010600040101010101" pitchFamily="2" charset="-122"/>
                <a:ea typeface="华文楷体" panose="02010600040101010101" pitchFamily="2" charset="-122"/>
              </a:rPr>
              <a:t>沿右子一路左子找下去。</a:t>
            </a:r>
            <a:endParaRPr lang="en-US" altLang="zh-CN" sz="2800" dirty="0">
              <a:highlight>
                <a:srgbClr val="FFFF00"/>
              </a:highlight>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最后变为删替身结点。它最多只有一个孩子。问题转化为前两种。</a:t>
            </a:r>
          </a:p>
        </p:txBody>
      </p:sp>
    </p:spTree>
    <p:extLst>
      <p:ext uri="{BB962C8B-B14F-4D97-AF65-F5344CB8AC3E}">
        <p14:creationId xmlns:p14="http://schemas.microsoft.com/office/powerpoint/2010/main" val="3655685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494823"/>
            <a:ext cx="11396450" cy="4031873"/>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递归方法：</a:t>
            </a:r>
            <a:endParaRPr lang="en-US" altLang="zh-CN" sz="3200" b="1" dirty="0">
              <a:latin typeface="华文楷体" panose="02010600040101010101" pitchFamily="2" charset="-122"/>
              <a:ea typeface="华文楷体" panose="02010600040101010101" pitchFamily="2" charset="-122"/>
            </a:endParaRPr>
          </a:p>
          <a:p>
            <a:endParaRPr lang="en-US" altLang="zh-CN" sz="3200" b="1"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根</a:t>
            </a:r>
            <a:r>
              <a:rPr lang="zh-CN" altLang="en-US" sz="3200" dirty="0">
                <a:latin typeface="华文楷体" panose="02010600040101010101" pitchFamily="2" charset="-122"/>
                <a:ea typeface="华文楷体" panose="02010600040101010101" pitchFamily="2" charset="-122"/>
              </a:rPr>
              <a:t>为空，删除结束</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否则和根结点</a:t>
            </a:r>
            <a:r>
              <a:rPr lang="zh-CN" altLang="en-US" sz="3200" dirty="0">
                <a:latin typeface="华文楷体" panose="02010600040101010101" pitchFamily="2" charset="-122"/>
                <a:ea typeface="华文楷体" panose="02010600040101010101" pitchFamily="2" charset="-122"/>
              </a:rPr>
              <a:t>值</a:t>
            </a:r>
            <a:r>
              <a:rPr lang="zh-CN" altLang="zh-CN" sz="3200" dirty="0">
                <a:latin typeface="华文楷体" panose="02010600040101010101" pitchFamily="2" charset="-122"/>
                <a:ea typeface="华文楷体" panose="02010600040101010101" pitchFamily="2" charset="-122"/>
              </a:rPr>
              <a:t>比较，相同</a:t>
            </a:r>
            <a:r>
              <a:rPr lang="zh-CN" altLang="en-US" sz="3200" dirty="0">
                <a:latin typeface="华文楷体" panose="02010600040101010101" pitchFamily="2" charset="-122"/>
                <a:ea typeface="华文楷体" panose="02010600040101010101" pitchFamily="2" charset="-122"/>
              </a:rPr>
              <a:t>则实施三种删除</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不相同但比根结点值小，在以其左子为根的二叉查找树中</a:t>
            </a:r>
            <a:r>
              <a:rPr lang="zh-CN" altLang="en-US" sz="3200" dirty="0">
                <a:latin typeface="华文楷体" panose="02010600040101010101" pitchFamily="2" charset="-122"/>
                <a:ea typeface="华文楷体" panose="02010600040101010101" pitchFamily="2" charset="-122"/>
              </a:rPr>
              <a:t>继续删除</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不相同但比根结点值大，在以其右子为根的二叉查找树中继续</a:t>
            </a:r>
            <a:r>
              <a:rPr lang="zh-CN" altLang="en-US" sz="3200" dirty="0">
                <a:latin typeface="华文楷体" panose="02010600040101010101" pitchFamily="2" charset="-122"/>
                <a:ea typeface="华文楷体" panose="02010600040101010101" pitchFamily="2" charset="-122"/>
              </a:rPr>
              <a:t>删除</a:t>
            </a:r>
            <a:r>
              <a:rPr lang="zh-CN" altLang="zh-CN" sz="3200" dirty="0">
                <a:latin typeface="华文楷体" panose="02010600040101010101" pitchFamily="2" charset="-122"/>
                <a:ea typeface="华文楷体" panose="02010600040101010101" pitchFamily="2" charset="-122"/>
              </a:rPr>
              <a:t>。</a:t>
            </a:r>
            <a:endParaRPr lang="zh-CN" altLang="en-US"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857559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a:t>
            </a:r>
            <a:r>
              <a:rPr lang="zh-CN" altLang="en-US" dirty="0">
                <a:highlight>
                  <a:srgbClr val="FFFF00"/>
                </a:highlight>
                <a:latin typeface="华文楷体" panose="02010600040101010101" pitchFamily="2" charset="-122"/>
                <a:ea typeface="华文楷体" panose="02010600040101010101" pitchFamily="2" charset="-122"/>
              </a:rPr>
              <a:t>三种删除</a:t>
            </a:r>
          </a:p>
        </p:txBody>
      </p:sp>
      <p:sp>
        <p:nvSpPr>
          <p:cNvPr id="2" name="文本框 1"/>
          <p:cNvSpPr txBox="1"/>
          <p:nvPr/>
        </p:nvSpPr>
        <p:spPr>
          <a:xfrm>
            <a:off x="341460" y="1480535"/>
            <a:ext cx="11396450" cy="5016758"/>
          </a:xfrm>
          <a:prstGeom prst="rect">
            <a:avLst/>
          </a:prstGeom>
          <a:noFill/>
        </p:spPr>
        <p:txBody>
          <a:bodyPr wrap="square" rtlCol="0">
            <a:spAutoFit/>
          </a:bodyPr>
          <a:lstStyle/>
          <a:p>
            <a:pPr marL="457200" indent="-457200">
              <a:buFont typeface="Wingdings" panose="05000000000000000000" pitchFamily="2" charset="2"/>
              <a:buChar char="ü"/>
            </a:pPr>
            <a:r>
              <a:rPr lang="zh-CN" altLang="en-US" sz="3200" dirty="0">
                <a:latin typeface="华文楷体" panose="02010600040101010101" pitchFamily="2" charset="-122"/>
                <a:ea typeface="华文楷体" panose="02010600040101010101" pitchFamily="2" charset="-122"/>
              </a:rPr>
              <a:t>第一种：待删除结点为叶子。释放待删除结点空间，父子链置为空。</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ü"/>
            </a:pP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ü"/>
            </a:pPr>
            <a:r>
              <a:rPr lang="zh-CN" altLang="en-US" sz="3200" dirty="0">
                <a:latin typeface="华文楷体" panose="02010600040101010101" pitchFamily="2" charset="-122"/>
                <a:ea typeface="华文楷体" panose="02010600040101010101" pitchFamily="2" charset="-122"/>
              </a:rPr>
              <a:t>第二种：待删除结点有唯一孩子。用唯一孩子替代待删除结点位置，释放待删除结点空间。</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ü"/>
            </a:pP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ü"/>
            </a:pPr>
            <a:r>
              <a:rPr lang="zh-CN" altLang="en-US" sz="3200" dirty="0">
                <a:latin typeface="华文楷体" panose="02010600040101010101" pitchFamily="2" charset="-122"/>
                <a:ea typeface="华文楷体" panose="02010600040101010101" pitchFamily="2" charset="-122"/>
              </a:rPr>
              <a:t>第三种：待删除结点有两个孩子。在右子树中找到最左侧结点，即右子树中的最小结点，作为替身。用替身的元素替换待删除结点的元素，将问题转为在其右子树中删除替身结点（无左子）。</a:t>
            </a:r>
          </a:p>
        </p:txBody>
      </p:sp>
    </p:spTree>
    <p:extLst>
      <p:ext uri="{BB962C8B-B14F-4D97-AF65-F5344CB8AC3E}">
        <p14:creationId xmlns:p14="http://schemas.microsoft.com/office/powerpoint/2010/main" val="1254926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静态查找</a:t>
            </a:r>
          </a:p>
        </p:txBody>
      </p:sp>
      <p:sp>
        <p:nvSpPr>
          <p:cNvPr id="3" name="矩形 2"/>
          <p:cNvSpPr/>
          <p:nvPr/>
        </p:nvSpPr>
        <p:spPr>
          <a:xfrm>
            <a:off x="651421" y="1421771"/>
            <a:ext cx="10491051" cy="5262979"/>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illegalSize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private: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存储静态数据</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public:</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顺序查找</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折半查找</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(){delete []data;}</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597964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461290"/>
            <a:ext cx="12086916" cy="495520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&gt;::remove(</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t-&gt;data)   remove(x, t-&gt;left);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&gt; t-&gt;data )  remove(x,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028009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346990"/>
            <a:ext cx="11867322" cy="4832092"/>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(!t-&gt;left || !t-&gt;right)//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待删除结点</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只有一个孩子</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，或者是叶子结点</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solidFill>
                  <a:srgbClr val="0070C0"/>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dirty="0">
                <a:solidFill>
                  <a:srgbClr val="0070C0"/>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t = (t-&gt;left)? t-&gt;left : t-&gt;right; </a:t>
            </a:r>
            <a:r>
              <a:rPr lang="en-US" altLang="zh-CN" sz="2800" b="1"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父结点链接其唯一孩子结点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delete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释放待删除结点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6321286" y="4845564"/>
            <a:ext cx="5287618" cy="954107"/>
          </a:xfrm>
          <a:prstGeom prst="rect">
            <a:avLst/>
          </a:prstGeom>
          <a:noFill/>
          <a:ln w="3175">
            <a:solidFill>
              <a:schemeClr val="tx1"/>
            </a:solidFill>
          </a:ln>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注意：</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在读和写两种方式或角色的转换</a:t>
            </a:r>
          </a:p>
        </p:txBody>
      </p:sp>
    </p:spTree>
    <p:extLst>
      <p:ext uri="{BB962C8B-B14F-4D97-AF65-F5344CB8AC3E}">
        <p14:creationId xmlns:p14="http://schemas.microsoft.com/office/powerpoint/2010/main" val="19321565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552263"/>
            <a:ext cx="11265822" cy="4401205"/>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待删除结点有两个孩子的情况</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 *substitute;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 (p-&gt;left) p = p-&gt;left;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substitute =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t-&gt;data = substitute-&gt;data;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remove(substitute-&gt;data</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t-&gt;right);</a:t>
            </a:r>
            <a:endParaRPr lang="zh-CN"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1888434" y="5476414"/>
            <a:ext cx="10038522" cy="954107"/>
          </a:xfrm>
          <a:prstGeom prst="rect">
            <a:avLst/>
          </a:prstGeom>
          <a:noFill/>
          <a:ln w="3175">
            <a:solidFill>
              <a:schemeClr val="tx1"/>
            </a:solidFill>
          </a:ln>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思考：</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找到了替身，为啥又回到最早的</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t-&gt;right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这里递归调用？</a:t>
            </a:r>
          </a:p>
        </p:txBody>
      </p:sp>
    </p:spTree>
    <p:extLst>
      <p:ext uri="{BB962C8B-B14F-4D97-AF65-F5344CB8AC3E}">
        <p14:creationId xmlns:p14="http://schemas.microsoft.com/office/powerpoint/2010/main" val="19345119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552263"/>
            <a:ext cx="11265822" cy="5262979"/>
          </a:xfrm>
          <a:prstGeom prst="rect">
            <a:avLst/>
          </a:prstGeom>
          <a:noFill/>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找到了替身，为啥又回到最早的</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t-&gt;right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这里递归调用？</a:t>
            </a: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改进：回到</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substitute</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上层即可</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 *substitute</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parent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parent=t;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 (p-&gt;left) {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parent=p;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p-&gt;left;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substitute =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t-&gt;data = substitute-&gt;data;</a:t>
            </a:r>
          </a:p>
          <a:p>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if (parent-&gt;left==substitute)  remove(substitute-&gt;data, parent-&gt;left);</a:t>
            </a:r>
          </a:p>
          <a:p>
            <a:r>
              <a:rPr lang="en-US" altLang="zh-CN" sz="28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else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remove(substitute-&gt;data, parent-&gt;right);</a:t>
            </a:r>
            <a:endPar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263992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780862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二叉查找树的删除中</a:t>
            </a:r>
            <a:r>
              <a:rPr lang="en-US" altLang="zh-CN" dirty="0">
                <a:latin typeface="华文楷体" panose="02010600040101010101" pitchFamily="2" charset="-122"/>
                <a:ea typeface="华文楷体" panose="02010600040101010101" pitchFamily="2" charset="-122"/>
              </a:rPr>
              <a:t>t</a:t>
            </a:r>
            <a:r>
              <a:rPr lang="zh-CN" altLang="en-US" dirty="0">
                <a:latin typeface="华文楷体" panose="02010600040101010101" pitchFamily="2" charset="-122"/>
                <a:ea typeface="华文楷体" panose="02010600040101010101" pitchFamily="2" charset="-122"/>
              </a:rPr>
              <a:t>引用形式的作用</a:t>
            </a:r>
          </a:p>
        </p:txBody>
      </p:sp>
      <p:sp>
        <p:nvSpPr>
          <p:cNvPr id="2" name="文本框 1"/>
          <p:cNvSpPr txBox="1"/>
          <p:nvPr/>
        </p:nvSpPr>
        <p:spPr>
          <a:xfrm>
            <a:off x="341460" y="1346990"/>
            <a:ext cx="11340467" cy="4893647"/>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递归程序分析：</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鉴于函数参数表中的引用参数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删除只有一个孩子的结点时，</a:t>
            </a:r>
            <a:r>
              <a:rPr lang="en-US" altLang="zh-CN" sz="2800"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t = (t-&gt;left)? t-&gt;left : t-&gt;right; </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据将唯一的孩子链到了待删除结点的</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父结点</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对应的孩子链上。特殊地，如果唯一的孩子也是空的，即删除叶子时的，</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t=NULL,</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就完成了将父结点对应的孩子字段置为空。</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删除有两个孩子的结点时，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remove(substitute-&gt;data</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t-&gt;right);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保持递归调用时前后两次的参数引用关系，即便替身结点就是待删结点的右子，也保持了操作的正确性。</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81291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59" y="1496281"/>
            <a:ext cx="11620385" cy="3170099"/>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非递归方法一：</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由根向下查找，每层有一个结点参与。</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用</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指向当前结点，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指向其父结点。父一路跟随其子下行</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根据</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完成对父结点孩子字段的修改任务。</a:t>
            </a:r>
            <a:endParaRPr lang="en-US" altLang="zh-CN" sz="4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526147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552263"/>
            <a:ext cx="11265822" cy="4462760"/>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&gt;::remove(</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(!root)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 *parent;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root; parent = NULL;</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191641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346990"/>
            <a:ext cx="11265822" cy="4401205"/>
          </a:xfrm>
          <a:prstGeom prst="rect">
            <a:avLst/>
          </a:prstGeom>
          <a:noFill/>
        </p:spPr>
        <p:txBody>
          <a:bodyPr wrap="square" rtlCol="0">
            <a:spAutoFit/>
          </a:bodyPr>
          <a:lstStyle/>
          <a:p>
            <a:r>
              <a:rPr lang="en-US" altLang="zh-CN" sz="2800" dirty="0"/>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while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 x &lt; p-&gt;data)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 p = p-&gt;left; continue;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 x &gt; p-&gt;data)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 p = p-&gt;right; continue;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6639339" y="3538330"/>
            <a:ext cx="4373218" cy="584775"/>
          </a:xfrm>
          <a:prstGeom prst="rect">
            <a:avLst/>
          </a:prstGeom>
          <a:noFill/>
          <a:ln w="3175">
            <a:solidFill>
              <a:schemeClr val="tx1"/>
            </a:solidFill>
          </a:ln>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注意</a:t>
            </a:r>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  continue</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的好处</a:t>
            </a:r>
          </a:p>
        </p:txBody>
      </p:sp>
    </p:spTree>
    <p:extLst>
      <p:ext uri="{BB962C8B-B14F-4D97-AF65-F5344CB8AC3E}">
        <p14:creationId xmlns:p14="http://schemas.microsoft.com/office/powerpoint/2010/main" val="38795380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2171" y="843137"/>
            <a:ext cx="11265822" cy="6124754"/>
          </a:xfrm>
          <a:prstGeom prst="rect">
            <a:avLst/>
          </a:prstGeom>
          <a:noFill/>
        </p:spPr>
        <p:txBody>
          <a:bodyPr wrap="square" rtlCol="0">
            <a:spAutoFit/>
          </a:bodyPr>
          <a:lstStyle/>
          <a:p>
            <a:r>
              <a:rPr lang="en-US" altLang="zh-CN"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         //x==p-&gt;data, </a:t>
            </a:r>
            <a:r>
              <a:rPr lang="zh-CN" altLang="zh-CN"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删除开始</a:t>
            </a:r>
            <a:endParaRPr lang="en-US" altLang="zh-CN" sz="28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(!p-&gt;left || !p-&gt;right)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待删除结点仅有一个孩子结点</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或者为叶结点</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(!parent)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待删除结点为根，且根有一个孩子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root = (p-&gt;left)?p-&gt;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left:p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(x&lt;parent-&gt;data)//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待删除结点为父结点的左子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parent-&gt;left = (p-&gt;left)?p-&gt;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left:p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待删除结点为父结点的右子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parent-&gt;right = (p-&gt;left)?p-&gt;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left:p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delete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仅有一个孩子</a:t>
            </a:r>
          </a:p>
        </p:txBody>
      </p:sp>
    </p:spTree>
    <p:extLst>
      <p:ext uri="{BB962C8B-B14F-4D97-AF65-F5344CB8AC3E}">
        <p14:creationId xmlns:p14="http://schemas.microsoft.com/office/powerpoint/2010/main" val="8035346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7426" y="880459"/>
            <a:ext cx="11265822" cy="5262979"/>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待删除结点有二个孩子结点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*q, *substitute;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 q = p-&gt;left;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 (q-&gt;right) {parent = q; q = q-&gt;right;}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substitute = q;</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交换待删除结点和替身的元素值</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p-&gt;data = substitute-&gt;data;    substitute-&gt;data = 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substitute;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删除结点指针变为替身继续返回循环</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3816625" y="5989550"/>
            <a:ext cx="7275444" cy="584775"/>
          </a:xfrm>
          <a:prstGeom prst="rect">
            <a:avLst/>
          </a:prstGeom>
          <a:noFill/>
          <a:ln w="3175">
            <a:solidFill>
              <a:schemeClr val="tx1"/>
            </a:solidFill>
          </a:ln>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注意：</a:t>
            </a:r>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substitute-&gt;data = x</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的好处</a:t>
            </a:r>
          </a:p>
        </p:txBody>
      </p:sp>
    </p:spTree>
    <p:extLst>
      <p:ext uri="{BB962C8B-B14F-4D97-AF65-F5344CB8AC3E}">
        <p14:creationId xmlns:p14="http://schemas.microsoft.com/office/powerpoint/2010/main" val="1618382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8662" y="487492"/>
            <a:ext cx="11549270" cy="6124754"/>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n;</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 = new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[n+1];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多一个哨兵位</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(!data) throw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illegalSize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=1;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&lt;n+1;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]=a[i-1]; //0</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下标不用</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p>
          <a:p>
            <a:pPr indent="270510" algn="just"/>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顺序查找</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data[0] = x;</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return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800602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413326" y="1346990"/>
            <a:ext cx="11616749" cy="5016758"/>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时间复杂度：</a:t>
            </a:r>
            <a:endParaRPr lang="en-US" altLang="zh-CN" sz="3200" b="1" dirty="0">
              <a:latin typeface="华文楷体" panose="02010600040101010101" pitchFamily="2" charset="-122"/>
              <a:ea typeface="华文楷体" panose="02010600040101010101" pitchFamily="2" charset="-122"/>
            </a:endParaRPr>
          </a:p>
          <a:p>
            <a:endParaRPr lang="en-US" altLang="zh-CN" sz="3200" b="1"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为找到待删除结点，需要从根开始逐层比较。</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如果待删除结点是叶子或者只有一个孩子，删除的时间为常量阶，查找时间最多为</a:t>
            </a:r>
            <a:r>
              <a:rPr lang="zh-CN" altLang="en-US" sz="3200" dirty="0">
                <a:highlight>
                  <a:srgbClr val="FFFF00"/>
                </a:highlight>
                <a:latin typeface="华文楷体" panose="02010600040101010101" pitchFamily="2" charset="-122"/>
                <a:ea typeface="华文楷体" panose="02010600040101010101" pitchFamily="2" charset="-122"/>
              </a:rPr>
              <a:t>树的高度</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如果待删除结点有两个孩子，继续向下找替身结点，找到替身并替换了待删除结点的值后，又回到待删除结点位置，向下删除替身结点。时间最多为</a:t>
            </a:r>
            <a:r>
              <a:rPr lang="zh-CN" altLang="en-US" sz="3200" dirty="0">
                <a:highlight>
                  <a:srgbClr val="FFFF00"/>
                </a:highlight>
                <a:latin typeface="华文楷体" panose="02010600040101010101" pitchFamily="2" charset="-122"/>
                <a:ea typeface="华文楷体" panose="02010600040101010101" pitchFamily="2" charset="-122"/>
              </a:rPr>
              <a:t>树高的两倍。</a:t>
            </a:r>
            <a:endParaRPr lang="en-US" altLang="zh-CN" sz="3200" dirty="0">
              <a:highlight>
                <a:srgbClr val="FFFF00"/>
              </a:highlight>
              <a:latin typeface="华文楷体" panose="02010600040101010101" pitchFamily="2" charset="-122"/>
              <a:ea typeface="华文楷体" panose="02010600040101010101" pitchFamily="2" charset="-122"/>
            </a:endParaRPr>
          </a:p>
        </p:txBody>
      </p:sp>
      <p:sp>
        <p:nvSpPr>
          <p:cNvPr id="3" name="椭圆 2"/>
          <p:cNvSpPr/>
          <p:nvPr/>
        </p:nvSpPr>
        <p:spPr>
          <a:xfrm>
            <a:off x="11415713" y="6472238"/>
            <a:ext cx="171450"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63344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顺序统计*</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692026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平衡二叉查找树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5718034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en-US" altLang="zh-CN" sz="2800" dirty="0">
                <a:solidFill>
                  <a:srgbClr val="FF0000"/>
                </a:solidFill>
                <a:latin typeface="华文楷体" pitchFamily="2" charset="-122"/>
                <a:ea typeface="华文楷体" pitchFamily="2" charset="-122"/>
              </a:rPr>
              <a:t>AVL</a:t>
            </a:r>
            <a:r>
              <a:rPr lang="zh-CN" altLang="en-US" sz="2800" dirty="0">
                <a:solidFill>
                  <a:srgbClr val="FF0000"/>
                </a:solidFill>
                <a:latin typeface="华文楷体" pitchFamily="2" charset="-122"/>
                <a:ea typeface="华文楷体" pitchFamily="2" charset="-122"/>
              </a:rPr>
              <a:t>树定义</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err="1">
                <a:latin typeface="华文楷体" pitchFamily="2" charset="-122"/>
                <a:ea typeface="华文楷体" pitchFamily="2" charset="-122"/>
              </a:rPr>
              <a:t>AVL</a:t>
            </a:r>
            <a:r>
              <a:rPr lang="zh-CN" altLang="en-US" sz="2800" dirty="0">
                <a:latin typeface="华文楷体" pitchFamily="2" charset="-122"/>
                <a:ea typeface="华文楷体" pitchFamily="2" charset="-122"/>
              </a:rPr>
              <a:t>树查找</a:t>
            </a:r>
            <a:r>
              <a:rPr lang="en-US" altLang="zh-CN" sz="2800" dirty="0">
                <a:latin typeface="华文楷体" pitchFamily="2" charset="-122"/>
                <a:ea typeface="华文楷体" pitchFamily="2" charset="-122"/>
              </a:rPr>
              <a:t> </a:t>
            </a:r>
          </a:p>
          <a:p>
            <a:pPr>
              <a:lnSpc>
                <a:spcPct val="115000"/>
              </a:lnSpc>
              <a:buFont typeface="Wingdings" panose="05000000000000000000" pitchFamily="2" charset="2"/>
              <a:buChar char="n"/>
              <a:defRPr/>
            </a:pPr>
            <a:r>
              <a:rPr lang="en-US" altLang="zh-CN" sz="2800" dirty="0" err="1">
                <a:latin typeface="华文楷体" pitchFamily="2" charset="-122"/>
                <a:ea typeface="华文楷体" pitchFamily="2" charset="-122"/>
              </a:rPr>
              <a:t>AVL</a:t>
            </a:r>
            <a:r>
              <a:rPr lang="zh-CN" altLang="en-US" sz="2800" dirty="0">
                <a:latin typeface="华文楷体" pitchFamily="2" charset="-122"/>
                <a:ea typeface="华文楷体" pitchFamily="2" charset="-122"/>
              </a:rPr>
              <a:t>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AVL</a:t>
            </a:r>
            <a:r>
              <a:rPr lang="zh-CN" altLang="en-US" sz="2800" dirty="0">
                <a:latin typeface="华文楷体" pitchFamily="2" charset="-122"/>
                <a:ea typeface="华文楷体" pitchFamily="2" charset="-122"/>
              </a:rPr>
              <a:t>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平衡二叉查找（</a:t>
            </a:r>
            <a:r>
              <a:rPr lang="en-US" altLang="zh-CN" sz="3200" b="1" dirty="0">
                <a:latin typeface="华文楷体" pitchFamily="2" charset="-122"/>
                <a:ea typeface="华文楷体" pitchFamily="2" charset="-122"/>
              </a:rPr>
              <a:t>AVL</a:t>
            </a:r>
            <a:r>
              <a:rPr lang="zh-CN" altLang="en-US" sz="3200" b="1" dirty="0">
                <a:latin typeface="华文楷体" pitchFamily="2" charset="-122"/>
                <a:ea typeface="华文楷体" pitchFamily="2" charset="-122"/>
              </a:rPr>
              <a:t>）树：</a:t>
            </a:r>
          </a:p>
        </p:txBody>
      </p:sp>
    </p:spTree>
    <p:extLst>
      <p:ext uri="{BB962C8B-B14F-4D97-AF65-F5344CB8AC3E}">
        <p14:creationId xmlns:p14="http://schemas.microsoft.com/office/powerpoint/2010/main" val="29993542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rmAutofit/>
          </a:bodyPr>
          <a:lstStyle/>
          <a:p>
            <a:pPr marL="0" indent="0">
              <a:buNone/>
            </a:pPr>
            <a:r>
              <a:rPr lang="zh-CN" altLang="zh-CN" sz="3200" b="0" dirty="0">
                <a:ea typeface="华文楷体" panose="02010600040101010101" pitchFamily="2" charset="-122"/>
                <a:cs typeface="Times New Roman" panose="02020603050405020304" pitchFamily="18" charset="0"/>
              </a:rPr>
              <a:t>结点的</a:t>
            </a:r>
            <a:r>
              <a:rPr lang="zh-CN" altLang="zh-CN" sz="3200" dirty="0">
                <a:highlight>
                  <a:srgbClr val="FFFF00"/>
                </a:highlight>
                <a:ea typeface="华文楷体" panose="02010600040101010101" pitchFamily="2" charset="-122"/>
                <a:cs typeface="Times New Roman" panose="02020603050405020304" pitchFamily="18" charset="0"/>
              </a:rPr>
              <a:t>平衡因子</a:t>
            </a:r>
            <a:r>
              <a:rPr lang="zh-CN" altLang="zh-CN" sz="3200" b="0" dirty="0">
                <a:ea typeface="华文楷体" panose="02010600040101010101" pitchFamily="2" charset="-122"/>
                <a:cs typeface="Times New Roman" panose="02020603050405020304" pitchFamily="18" charset="0"/>
              </a:rPr>
              <a:t>：一个结点的平衡因子等于其左子树的高度减去其右子树的高度。</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zh-CN" sz="3200" b="0" dirty="0">
                <a:ea typeface="华文楷体" panose="02010600040101010101" pitchFamily="2" charset="-122"/>
                <a:cs typeface="Times New Roman" panose="02020603050405020304" pitchFamily="18" charset="0"/>
              </a:rPr>
              <a:t>如果一棵二叉树中所有结点的平衡因子的绝对值不超过</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，即为</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0</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这三种情况，这棵二叉树就称为</a:t>
            </a:r>
            <a:r>
              <a:rPr lang="zh-CN" altLang="zh-CN" sz="3200" dirty="0">
                <a:highlight>
                  <a:srgbClr val="FFFF00"/>
                </a:highlight>
                <a:ea typeface="华文楷体" panose="02010600040101010101" pitchFamily="2" charset="-122"/>
                <a:cs typeface="Times New Roman" panose="02020603050405020304" pitchFamily="18" charset="0"/>
              </a:rPr>
              <a:t>平衡二叉树</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en-US" sz="3200" b="0" dirty="0">
                <a:ea typeface="华文楷体" panose="02010600040101010101" pitchFamily="2" charset="-122"/>
                <a:cs typeface="Times New Roman" panose="02020603050405020304" pitchFamily="18" charset="0"/>
              </a:rPr>
              <a:t>平衡二叉树的目标是</a:t>
            </a:r>
            <a:r>
              <a:rPr lang="zh-CN" altLang="en-US" sz="3200" dirty="0">
                <a:ea typeface="华文楷体" panose="02010600040101010101" pitchFamily="2" charset="-122"/>
                <a:cs typeface="Times New Roman" panose="02020603050405020304" pitchFamily="18" charset="0"/>
              </a:rPr>
              <a:t>限制二叉树的高度</a:t>
            </a:r>
            <a:endParaRPr lang="en-US" altLang="zh-CN" sz="320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平衡二叉树（</a:t>
            </a: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）的定义</a:t>
            </a:r>
          </a:p>
        </p:txBody>
      </p:sp>
    </p:spTree>
    <p:extLst>
      <p:ext uri="{BB962C8B-B14F-4D97-AF65-F5344CB8AC3E}">
        <p14:creationId xmlns:p14="http://schemas.microsoft.com/office/powerpoint/2010/main" val="35093941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平衡和非平衡二叉查找树示例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683403" y="2131873"/>
            <a:ext cx="8227061" cy="3686865"/>
          </a:xfrm>
          <a:prstGeom prst="rect">
            <a:avLst/>
          </a:prstGeom>
          <a:noFill/>
          <a:ln>
            <a:noFill/>
          </a:ln>
        </p:spPr>
      </p:pic>
    </p:spTree>
    <p:extLst>
      <p:ext uri="{BB962C8B-B14F-4D97-AF65-F5344CB8AC3E}">
        <p14:creationId xmlns:p14="http://schemas.microsoft.com/office/powerpoint/2010/main" val="36007410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平衡和非平衡二叉查找树示例</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059069" y="1591083"/>
            <a:ext cx="4506845" cy="3909640"/>
          </a:xfrm>
          <a:prstGeom prst="rect">
            <a:avLst/>
          </a:prstGeom>
          <a:noFill/>
          <a:ln>
            <a:noFill/>
          </a:ln>
        </p:spPr>
      </p:pic>
      <p:sp>
        <p:nvSpPr>
          <p:cNvPr id="2" name="文本框 1"/>
          <p:cNvSpPr txBox="1"/>
          <p:nvPr/>
        </p:nvSpPr>
        <p:spPr>
          <a:xfrm>
            <a:off x="6109253" y="2853405"/>
            <a:ext cx="5161722" cy="2062103"/>
          </a:xfrm>
          <a:prstGeom prst="rect">
            <a:avLst/>
          </a:prstGeom>
          <a:noFill/>
        </p:spPr>
        <p:txBody>
          <a:bodyPr wrap="square" rtlCol="0">
            <a:spAutoFit/>
          </a:bodyPr>
          <a:lstStyle/>
          <a:p>
            <a:r>
              <a:rPr lang="zh-CN" altLang="zh-CN" sz="3200" b="1" dirty="0">
                <a:latin typeface="华文楷体" panose="02010600040101010101" pitchFamily="2" charset="-122"/>
                <a:ea typeface="华文楷体" panose="02010600040101010101" pitchFamily="2" charset="-122"/>
              </a:rPr>
              <a:t>平衡二叉查找树并不能直接和树高最矮划等号</a:t>
            </a:r>
            <a:r>
              <a:rPr lang="zh-CN" altLang="zh-CN" sz="3200" dirty="0">
                <a:latin typeface="华文楷体" panose="02010600040101010101" pitchFamily="2" charset="-122"/>
                <a:ea typeface="华文楷体" panose="02010600040101010101" pitchFamily="2" charset="-122"/>
              </a:rPr>
              <a:t>，但平衡二叉查找树已经接近于最矮了。</a:t>
            </a:r>
            <a:endParaRPr lang="zh-CN" altLang="en-US"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6578807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5555487" cy="5060598"/>
          </a:xfrm>
        </p:spPr>
        <p:txBody>
          <a:bodyPr>
            <a:normAutofit fontScale="70000" lnSpcReduction="20000"/>
          </a:bodyPr>
          <a:lstStyle/>
          <a:p>
            <a:pPr marL="0" indent="0">
              <a:buNone/>
            </a:pPr>
            <a:r>
              <a:rPr lang="en-US" altLang="zh-CN" sz="3200" b="0" dirty="0">
                <a:ea typeface="华文楷体" panose="02010600040101010101" pitchFamily="2" charset="-122"/>
                <a:cs typeface="Times New Roman" panose="02020603050405020304" pitchFamily="18" charset="0"/>
              </a:rPr>
              <a:t>template &lt;class </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a:t>
            </a:r>
          </a:p>
          <a:p>
            <a:pPr marL="0" indent="0">
              <a:buNone/>
            </a:pPr>
            <a:r>
              <a:rPr lang="en-US" altLang="zh-CN" sz="3200" b="0" dirty="0">
                <a:ea typeface="华文楷体" panose="02010600040101010101" pitchFamily="2" charset="-122"/>
                <a:cs typeface="Times New Roman" panose="02020603050405020304" pitchFamily="18" charset="0"/>
              </a:rPr>
              <a:t>class </a:t>
            </a:r>
            <a:r>
              <a:rPr lang="en-US" altLang="zh-CN" sz="3200" b="0" dirty="0" err="1">
                <a:ea typeface="华文楷体" panose="02010600040101010101" pitchFamily="2" charset="-122"/>
                <a:cs typeface="Times New Roman" panose="02020603050405020304" pitchFamily="18" charset="0"/>
              </a:rPr>
              <a:t>AVL_Tree</a:t>
            </a:r>
            <a:r>
              <a:rPr lang="en-US" altLang="zh-CN" sz="3200" b="0" dirty="0">
                <a:ea typeface="华文楷体" panose="02010600040101010101" pitchFamily="2" charset="-122"/>
                <a:cs typeface="Times New Roman" panose="02020603050405020304" pitchFamily="18" charset="0"/>
              </a:rPr>
              <a:t>;</a:t>
            </a: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template &lt;class </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a:t>
            </a:r>
          </a:p>
          <a:p>
            <a:pPr marL="0" indent="0">
              <a:buNone/>
            </a:pPr>
            <a:r>
              <a:rPr lang="en-US" altLang="zh-CN" sz="3200" b="0" dirty="0">
                <a:ea typeface="华文楷体" panose="02010600040101010101" pitchFamily="2" charset="-122"/>
                <a:cs typeface="Times New Roman" panose="02020603050405020304" pitchFamily="18" charset="0"/>
              </a:rPr>
              <a:t>class Node</a:t>
            </a:r>
          </a:p>
          <a:p>
            <a:pPr marL="0" indent="0">
              <a:buNone/>
            </a:pPr>
            <a:r>
              <a:rPr lang="en-US" altLang="zh-CN" sz="3200" b="0" dirty="0">
                <a:ea typeface="华文楷体" panose="02010600040101010101" pitchFamily="2" charset="-122"/>
                <a:cs typeface="Times New Roman" panose="02020603050405020304" pitchFamily="18" charset="0"/>
              </a:rPr>
              <a:t>{</a:t>
            </a:r>
          </a:p>
          <a:p>
            <a:pPr marL="0" indent="0">
              <a:buNone/>
            </a:pPr>
            <a:r>
              <a:rPr lang="en-US" altLang="zh-CN" sz="3200" b="0" dirty="0">
                <a:ea typeface="华文楷体" panose="02010600040101010101" pitchFamily="2" charset="-122"/>
                <a:cs typeface="Times New Roman" panose="02020603050405020304" pitchFamily="18" charset="0"/>
              </a:rPr>
              <a:t>    friend class </a:t>
            </a:r>
            <a:r>
              <a:rPr lang="en-US" altLang="zh-CN" sz="3200" b="0" dirty="0" err="1">
                <a:ea typeface="华文楷体" panose="02010600040101010101" pitchFamily="2" charset="-122"/>
                <a:cs typeface="Times New Roman" panose="02020603050405020304" pitchFamily="18" charset="0"/>
              </a:rPr>
              <a:t>AVL_Tree</a:t>
            </a:r>
            <a:r>
              <a:rPr lang="en-US" altLang="zh-CN" sz="3200" b="0" dirty="0">
                <a:ea typeface="华文楷体" panose="02010600040101010101" pitchFamily="2" charset="-122"/>
                <a:cs typeface="Times New Roman" panose="02020603050405020304" pitchFamily="18" charset="0"/>
              </a:rPr>
              <a:t>&lt;</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&gt;;</a:t>
            </a:r>
          </a:p>
          <a:p>
            <a:pPr marL="0" indent="0">
              <a:buNone/>
            </a:pPr>
            <a:r>
              <a:rPr lang="en-US" altLang="zh-CN" sz="3200" b="0" dirty="0">
                <a:ea typeface="华文楷体" panose="02010600040101010101" pitchFamily="2" charset="-122"/>
                <a:cs typeface="Times New Roman" panose="02020603050405020304" pitchFamily="18" charset="0"/>
              </a:rPr>
              <a:t>    private:</a:t>
            </a:r>
          </a:p>
          <a:p>
            <a:pPr marL="0" indent="0">
              <a:buNone/>
            </a:pPr>
            <a:r>
              <a:rPr lang="en-US" altLang="zh-CN" sz="3200" b="0" dirty="0">
                <a:ea typeface="华文楷体" panose="02010600040101010101" pitchFamily="2" charset="-122"/>
                <a:cs typeface="Times New Roman" panose="02020603050405020304" pitchFamily="18" charset="0"/>
              </a:rPr>
              <a:t>        </a:t>
            </a:r>
            <a:r>
              <a:rPr lang="en-US" altLang="zh-CN" sz="3200" b="0" dirty="0" err="1">
                <a:ea typeface="华文楷体" panose="02010600040101010101" pitchFamily="2" charset="-122"/>
                <a:cs typeface="Times New Roman" panose="02020603050405020304" pitchFamily="18" charset="0"/>
              </a:rPr>
              <a:t>elemType</a:t>
            </a:r>
            <a:r>
              <a:rPr lang="en-US" altLang="zh-CN" sz="3200" b="0" dirty="0">
                <a:ea typeface="华文楷体" panose="02010600040101010101" pitchFamily="2" charset="-122"/>
                <a:cs typeface="Times New Roman" panose="02020603050405020304" pitchFamily="18" charset="0"/>
              </a:rPr>
              <a:t> data;</a:t>
            </a:r>
          </a:p>
          <a:p>
            <a:pPr marL="0" indent="0">
              <a:buNone/>
            </a:pPr>
            <a:r>
              <a:rPr lang="en-US" altLang="zh-CN" sz="3200" b="0" dirty="0">
                <a:ea typeface="华文楷体" panose="02010600040101010101" pitchFamily="2" charset="-122"/>
                <a:cs typeface="Times New Roman" panose="02020603050405020304" pitchFamily="18" charset="0"/>
              </a:rPr>
              <a:t>        Node *left, *right;</a:t>
            </a:r>
          </a:p>
          <a:p>
            <a:pPr marL="0" indent="0">
              <a:buNone/>
            </a:pPr>
            <a:r>
              <a:rPr lang="en-US" altLang="zh-CN" sz="3200" dirty="0">
                <a:solidFill>
                  <a:srgbClr val="FF0000"/>
                </a:solidFill>
                <a:ea typeface="华文楷体" panose="02010600040101010101" pitchFamily="2" charset="-122"/>
                <a:cs typeface="Times New Roman" panose="02020603050405020304" pitchFamily="18" charset="0"/>
              </a:rPr>
              <a:t>        </a:t>
            </a:r>
            <a:r>
              <a:rPr lang="en-US" altLang="zh-CN" sz="3200" dirty="0" err="1">
                <a:solidFill>
                  <a:srgbClr val="FF0000"/>
                </a:solidFill>
                <a:ea typeface="华文楷体" panose="02010600040101010101" pitchFamily="2" charset="-122"/>
                <a:cs typeface="Times New Roman" panose="02020603050405020304" pitchFamily="18" charset="0"/>
              </a:rPr>
              <a:t>int</a:t>
            </a:r>
            <a:r>
              <a:rPr lang="en-US" altLang="zh-CN" sz="3200" dirty="0">
                <a:solidFill>
                  <a:srgbClr val="FF0000"/>
                </a:solidFill>
                <a:ea typeface="华文楷体" panose="02010600040101010101" pitchFamily="2" charset="-122"/>
                <a:cs typeface="Times New Roman" panose="02020603050405020304" pitchFamily="18" charset="0"/>
              </a:rPr>
              <a:t> factor;</a:t>
            </a:r>
          </a:p>
        </p:txBody>
      </p:sp>
      <p:sp>
        <p:nvSpPr>
          <p:cNvPr id="8194" name="Rectangle 2"/>
          <p:cNvSpPr>
            <a:spLocks noGrp="1" noRot="1" noChangeArrowheads="1"/>
          </p:cNvSpPr>
          <p:nvPr>
            <p:ph type="title"/>
          </p:nvPr>
        </p:nvSpPr>
        <p:spPr>
          <a:xfrm>
            <a:off x="341460" y="772807"/>
            <a:ext cx="3514923" cy="574183"/>
          </a:xfrm>
        </p:spPr>
        <p:txBody>
          <a:bodyPr>
            <a:normAutofit/>
          </a:bodyPr>
          <a:lstStyle/>
          <a:p>
            <a:pPr marL="838200" indent="-838200">
              <a:defRPr/>
            </a:pP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树类的定义</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a:t>
            </a:r>
          </a:p>
        </p:txBody>
      </p:sp>
      <p:sp>
        <p:nvSpPr>
          <p:cNvPr id="4" name="Rectangle 3"/>
          <p:cNvSpPr txBox="1">
            <a:spLocks noChangeArrowheads="1"/>
          </p:cNvSpPr>
          <p:nvPr/>
        </p:nvSpPr>
        <p:spPr>
          <a:xfrm>
            <a:off x="5896948" y="1365376"/>
            <a:ext cx="5771592" cy="50605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3200" b="0" dirty="0">
                <a:ea typeface="华文楷体" panose="02010600040101010101" pitchFamily="2" charset="-122"/>
                <a:cs typeface="Times New Roman" panose="02020603050405020304" pitchFamily="18" charset="0"/>
              </a:rPr>
              <a:t>   </a:t>
            </a:r>
            <a:r>
              <a:rPr lang="en-US" altLang="zh-CN" sz="2200" b="0" dirty="0">
                <a:ea typeface="华文楷体" panose="02010600040101010101" pitchFamily="2" charset="-122"/>
                <a:cs typeface="Times New Roman" panose="02020603050405020304" pitchFamily="18" charset="0"/>
              </a:rPr>
              <a:t>public:</a:t>
            </a: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Node() {left=NULL; right=NULL; factor=0;}</a:t>
            </a: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Node(</a:t>
            </a:r>
            <a:r>
              <a:rPr lang="en-US" altLang="zh-CN" sz="2200" b="0" dirty="0" err="1">
                <a:ea typeface="华文楷体" panose="02010600040101010101" pitchFamily="2" charset="-122"/>
                <a:cs typeface="Times New Roman" panose="02020603050405020304" pitchFamily="18" charset="0"/>
              </a:rPr>
              <a:t>const</a:t>
            </a:r>
            <a:r>
              <a:rPr lang="en-US" altLang="zh-CN" sz="2200" b="0" dirty="0">
                <a:ea typeface="华文楷体" panose="02010600040101010101" pitchFamily="2" charset="-122"/>
                <a:cs typeface="Times New Roman" panose="02020603050405020304" pitchFamily="18" charset="0"/>
              </a:rPr>
              <a:t> </a:t>
            </a:r>
            <a:r>
              <a:rPr lang="en-US" altLang="zh-CN" sz="2200" b="0" dirty="0" err="1">
                <a:ea typeface="华文楷体" panose="02010600040101010101" pitchFamily="2" charset="-122"/>
                <a:cs typeface="Times New Roman" panose="02020603050405020304" pitchFamily="18" charset="0"/>
              </a:rPr>
              <a:t>elemType</a:t>
            </a:r>
            <a:r>
              <a:rPr lang="en-US" altLang="zh-CN" sz="2200" b="0" dirty="0">
                <a:ea typeface="华文楷体" panose="02010600040101010101" pitchFamily="2" charset="-122"/>
                <a:cs typeface="Times New Roman" panose="02020603050405020304" pitchFamily="18" charset="0"/>
              </a:rPr>
              <a:t> &amp;x, Node *l=NULL, </a:t>
            </a: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Node *r=NULL, </a:t>
            </a:r>
            <a:r>
              <a:rPr lang="en-US" altLang="zh-CN" sz="2200" b="0" dirty="0" err="1">
                <a:ea typeface="华文楷体" panose="02010600040101010101" pitchFamily="2" charset="-122"/>
                <a:cs typeface="Times New Roman" panose="02020603050405020304" pitchFamily="18" charset="0"/>
              </a:rPr>
              <a:t>int</a:t>
            </a:r>
            <a:r>
              <a:rPr lang="en-US" altLang="zh-CN" sz="2200" b="0" dirty="0">
                <a:ea typeface="华文楷体" panose="02010600040101010101" pitchFamily="2" charset="-122"/>
                <a:cs typeface="Times New Roman" panose="02020603050405020304" pitchFamily="18" charset="0"/>
              </a:rPr>
              <a:t> f=0)</a:t>
            </a:r>
          </a:p>
          <a:p>
            <a:pPr marL="0" indent="0">
              <a:lnSpc>
                <a:spcPct val="100000"/>
              </a:lnSpc>
              <a:buNone/>
            </a:pPr>
            <a:r>
              <a:rPr lang="en-US" altLang="zh-CN" sz="2200" b="0" dirty="0">
                <a:ea typeface="华文楷体" panose="02010600040101010101" pitchFamily="2" charset="-122"/>
                <a:cs typeface="Times New Roman" panose="02020603050405020304" pitchFamily="18" charset="0"/>
              </a:rPr>
              <a:t>        { data = x; left = l; right = r; factor=f;}</a:t>
            </a:r>
          </a:p>
          <a:p>
            <a:pPr marL="0" indent="0">
              <a:lnSpc>
                <a:spcPct val="100000"/>
              </a:lnSpc>
              <a:buNone/>
            </a:pPr>
            <a:r>
              <a:rPr lang="en-US" altLang="zh-CN" sz="2200" b="0" dirty="0">
                <a:ea typeface="华文楷体" panose="02010600040101010101" pitchFamily="2" charset="-122"/>
                <a:cs typeface="Times New Roman" panose="02020603050405020304" pitchFamily="18" charset="0"/>
              </a:rPr>
              <a:t>};</a:t>
            </a:r>
          </a:p>
        </p:txBody>
      </p:sp>
      <p:cxnSp>
        <p:nvCxnSpPr>
          <p:cNvPr id="3" name="直接连接符 2"/>
          <p:cNvCxnSpPr/>
          <p:nvPr/>
        </p:nvCxnSpPr>
        <p:spPr>
          <a:xfrm>
            <a:off x="5585791" y="1346990"/>
            <a:ext cx="39757" cy="55110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5476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5"/>
            <a:ext cx="11227688" cy="5110205"/>
          </a:xfrm>
        </p:spPr>
        <p:txBody>
          <a:bodyPr>
            <a:normAutofit fontScale="92500" lnSpcReduction="10000"/>
          </a:bodyPr>
          <a:lstStyle/>
          <a:p>
            <a:pPr marL="0" indent="0">
              <a:lnSpc>
                <a:spcPct val="100000"/>
              </a:lnSpc>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lnSpc>
                <a:spcPct val="100000"/>
              </a:lnSpc>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AVL_Tree</a:t>
            </a:r>
            <a:r>
              <a:rPr lang="en-US" altLang="zh-CN" b="0" dirty="0">
                <a:ea typeface="华文楷体" panose="02010600040101010101" pitchFamily="2" charset="-122"/>
                <a:cs typeface="Times New Roman" panose="02020603050405020304" pitchFamily="18" charset="0"/>
              </a:rPr>
              <a:t> </a:t>
            </a:r>
          </a:p>
          <a:p>
            <a:pPr marL="0" indent="0">
              <a:lnSpc>
                <a:spcPct val="100000"/>
              </a:lnSpc>
              <a:buNone/>
            </a:pPr>
            <a:r>
              <a:rPr lang="en-US" altLang="zh-CN" b="0" dirty="0">
                <a:ea typeface="华文楷体" panose="02010600040101010101" pitchFamily="2" charset="-122"/>
                <a:cs typeface="Times New Roman" panose="02020603050405020304" pitchFamily="18" charset="0"/>
              </a:rPr>
              <a:t>{private:</a:t>
            </a:r>
          </a:p>
          <a:p>
            <a:pPr marL="0" indent="0">
              <a:lnSpc>
                <a:spcPct val="100000"/>
              </a:lnSpc>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*root;</a:t>
            </a:r>
          </a:p>
          <a:p>
            <a:pPr marL="0" indent="0">
              <a:lnSpc>
                <a:spcPct val="100000"/>
              </a:lnSpc>
              <a:buNone/>
            </a:pPr>
            <a:r>
              <a:rPr lang="en-US" altLang="zh-CN" b="0" dirty="0">
                <a:ea typeface="华文楷体" panose="02010600040101010101" pitchFamily="2" charset="-122"/>
                <a:cs typeface="Times New Roman" panose="02020603050405020304" pitchFamily="18" charset="0"/>
              </a:rPr>
              <a:t>  public:</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binarySearchTree</a:t>
            </a:r>
            <a:r>
              <a:rPr lang="en-US" altLang="zh-CN" b="0" dirty="0">
                <a:ea typeface="华文楷体" panose="02010600040101010101" pitchFamily="2" charset="-122"/>
                <a:cs typeface="Times New Roman" panose="02020603050405020304" pitchFamily="18" charset="0"/>
              </a:rPr>
              <a:t>(){root = NULL; }</a:t>
            </a:r>
          </a:p>
          <a:p>
            <a:pPr marL="0" indent="0">
              <a:lnSpc>
                <a:spcPct val="100000"/>
              </a:lnSpc>
              <a:buNone/>
            </a:pPr>
            <a:r>
              <a:rPr lang="en-US" altLang="zh-CN" b="0" dirty="0">
                <a:ea typeface="华文楷体" panose="02010600040101010101" pitchFamily="2" charset="-122"/>
                <a:cs typeface="Times New Roman" panose="02020603050405020304" pitchFamily="18" charset="0"/>
              </a:rPr>
              <a:t>        bool search(</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 </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insert(</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a:t>
            </a:r>
          </a:p>
          <a:p>
            <a:pPr marL="0" indent="0">
              <a:lnSpc>
                <a:spcPct val="100000"/>
              </a:lnSpc>
              <a:buNone/>
            </a:pPr>
            <a:r>
              <a:rPr lang="en-US" altLang="zh-CN" b="0" dirty="0">
                <a:ea typeface="华文楷体" panose="02010600040101010101" pitchFamily="2" charset="-122"/>
                <a:cs typeface="Times New Roman" panose="02020603050405020304" pitchFamily="18" charset="0"/>
              </a:rPr>
              <a:t>        void remove(const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r>
              <a:rPr lang="en-US" altLang="zh-CN" b="0" dirty="0">
                <a:solidFill>
                  <a:srgbClr val="FFC000"/>
                </a:solidFill>
                <a:ea typeface="华文楷体" panose="02010600040101010101" pitchFamily="2" charset="-122"/>
                <a:cs typeface="Times New Roman" panose="02020603050405020304" pitchFamily="18" charset="0"/>
              </a:rPr>
              <a:t>~</a:t>
            </a:r>
            <a:r>
              <a:rPr lang="en-US" altLang="zh-CN" b="0" dirty="0" err="1">
                <a:solidFill>
                  <a:srgbClr val="FFC000"/>
                </a:solidFill>
                <a:ea typeface="华文楷体" panose="02010600040101010101" pitchFamily="2" charset="-122"/>
                <a:cs typeface="Times New Roman" panose="02020603050405020304" pitchFamily="18" charset="0"/>
              </a:rPr>
              <a:t>binarySearchTree</a:t>
            </a:r>
            <a:r>
              <a:rPr lang="en-US" altLang="zh-CN" b="0" dirty="0">
                <a:solidFill>
                  <a:srgbClr val="FFC000"/>
                </a:solidFill>
                <a:ea typeface="华文楷体" panose="02010600040101010101" pitchFamily="2" charset="-122"/>
                <a:cs typeface="Times New Roman" panose="02020603050405020304" pitchFamily="18" charset="0"/>
              </a:rPr>
              <a:t>()</a:t>
            </a:r>
          </a:p>
          <a:p>
            <a:pPr marL="0" indent="0">
              <a:lnSpc>
                <a:spcPct val="100000"/>
              </a:lnSpc>
              <a:buNone/>
            </a:pPr>
            <a:r>
              <a:rPr lang="en-US" altLang="zh-CN" b="0" dirty="0">
                <a:ea typeface="华文楷体" panose="02010600040101010101" pitchFamily="2" charset="-122"/>
                <a:cs typeface="Times New Roman" panose="02020603050405020304" pitchFamily="18" charset="0"/>
              </a:rPr>
              <a:t>}</a:t>
            </a:r>
          </a:p>
          <a:p>
            <a:pPr marL="0" indent="0">
              <a:lnSpc>
                <a:spcPct val="100000"/>
              </a:lnSpc>
              <a:buNone/>
            </a:pPr>
            <a:r>
              <a:rPr lang="en-US" altLang="zh-CN" b="0" dirty="0">
                <a:ea typeface="华文楷体" panose="02010600040101010101" pitchFamily="2" charset="-122"/>
                <a:cs typeface="Times New Roman" panose="02020603050405020304" pitchFamily="18" charset="0"/>
              </a:rPr>
              <a:t>        </a:t>
            </a:r>
          </a:p>
        </p:txBody>
      </p:sp>
      <p:sp>
        <p:nvSpPr>
          <p:cNvPr id="8194" name="Rectangle 2"/>
          <p:cNvSpPr>
            <a:spLocks noGrp="1" noRot="1" noChangeArrowheads="1"/>
          </p:cNvSpPr>
          <p:nvPr>
            <p:ph type="title"/>
          </p:nvPr>
        </p:nvSpPr>
        <p:spPr>
          <a:xfrm>
            <a:off x="341460" y="772807"/>
            <a:ext cx="3514923" cy="574183"/>
          </a:xfrm>
        </p:spPr>
        <p:txBody>
          <a:bodyPr>
            <a:normAutofit/>
          </a:bodyPr>
          <a:lstStyle/>
          <a:p>
            <a:pPr marL="838200" indent="-838200">
              <a:defRPr/>
            </a:pP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树类的定义：</a:t>
            </a:r>
          </a:p>
        </p:txBody>
      </p:sp>
    </p:spTree>
    <p:extLst>
      <p:ext uri="{BB962C8B-B14F-4D97-AF65-F5344CB8AC3E}">
        <p14:creationId xmlns:p14="http://schemas.microsoft.com/office/powerpoint/2010/main" val="35454451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en-US" altLang="zh-CN" sz="2800" dirty="0">
                <a:latin typeface="华文楷体" pitchFamily="2" charset="-122"/>
                <a:ea typeface="华文楷体" pitchFamily="2" charset="-122"/>
              </a:rPr>
              <a:t>AVL</a:t>
            </a:r>
            <a:r>
              <a:rPr lang="zh-CN" altLang="en-US" sz="2800" dirty="0">
                <a:latin typeface="华文楷体" pitchFamily="2" charset="-122"/>
                <a:ea typeface="华文楷体" pitchFamily="2" charset="-122"/>
              </a:rPr>
              <a:t>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err="1">
                <a:solidFill>
                  <a:srgbClr val="FF0000"/>
                </a:solidFill>
                <a:latin typeface="华文楷体" pitchFamily="2" charset="-122"/>
                <a:ea typeface="华文楷体" pitchFamily="2" charset="-122"/>
              </a:rPr>
              <a:t>AVL</a:t>
            </a:r>
            <a:r>
              <a:rPr lang="zh-CN" altLang="en-US" sz="2800" dirty="0">
                <a:solidFill>
                  <a:srgbClr val="FF0000"/>
                </a:solidFill>
                <a:latin typeface="华文楷体" pitchFamily="2" charset="-122"/>
                <a:ea typeface="华文楷体" pitchFamily="2" charset="-122"/>
              </a:rPr>
              <a:t>树查找</a:t>
            </a:r>
            <a:r>
              <a:rPr lang="en-US" altLang="zh-CN" sz="2800" dirty="0">
                <a:solidFill>
                  <a:srgbClr val="FF0000"/>
                </a:solidFill>
                <a:latin typeface="华文楷体" pitchFamily="2" charset="-122"/>
                <a:ea typeface="华文楷体" pitchFamily="2" charset="-122"/>
              </a:rPr>
              <a:t> </a:t>
            </a:r>
          </a:p>
          <a:p>
            <a:pPr>
              <a:lnSpc>
                <a:spcPct val="115000"/>
              </a:lnSpc>
              <a:buFont typeface="Wingdings" panose="05000000000000000000" pitchFamily="2" charset="2"/>
              <a:buChar char="n"/>
              <a:defRPr/>
            </a:pPr>
            <a:r>
              <a:rPr lang="en-US" altLang="zh-CN" sz="2800" dirty="0" err="1">
                <a:latin typeface="华文楷体" pitchFamily="2" charset="-122"/>
                <a:ea typeface="华文楷体" pitchFamily="2" charset="-122"/>
              </a:rPr>
              <a:t>AVL</a:t>
            </a:r>
            <a:r>
              <a:rPr lang="zh-CN" altLang="en-US" sz="2800" dirty="0">
                <a:latin typeface="华文楷体" pitchFamily="2" charset="-122"/>
                <a:ea typeface="华文楷体" pitchFamily="2" charset="-122"/>
              </a:rPr>
              <a:t>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AVL</a:t>
            </a:r>
            <a:r>
              <a:rPr lang="zh-CN" altLang="en-US" sz="2800" dirty="0">
                <a:latin typeface="华文楷体" pitchFamily="2" charset="-122"/>
                <a:ea typeface="华文楷体" pitchFamily="2" charset="-122"/>
              </a:rPr>
              <a:t>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平衡二叉查找（</a:t>
            </a:r>
            <a:r>
              <a:rPr lang="en-US" altLang="zh-CN" sz="3200" b="1" dirty="0">
                <a:latin typeface="华文楷体" pitchFamily="2" charset="-122"/>
                <a:ea typeface="华文楷体" pitchFamily="2" charset="-122"/>
              </a:rPr>
              <a:t>AVL</a:t>
            </a:r>
            <a:r>
              <a:rPr lang="zh-CN" altLang="en-US" sz="3200" b="1" dirty="0">
                <a:latin typeface="华文楷体" pitchFamily="2" charset="-122"/>
                <a:ea typeface="华文楷体" pitchFamily="2" charset="-122"/>
              </a:rPr>
              <a:t>）树：</a:t>
            </a:r>
          </a:p>
        </p:txBody>
      </p:sp>
    </p:spTree>
    <p:extLst>
      <p:ext uri="{BB962C8B-B14F-4D97-AF65-F5344CB8AC3E}">
        <p14:creationId xmlns:p14="http://schemas.microsoft.com/office/powerpoint/2010/main" val="2992659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577817"/>
            <a:ext cx="11432548" cy="5021766"/>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待查找元素如果不存在，从</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下标就比到了</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下标，元素比较次数为</a:t>
            </a:r>
            <a:r>
              <a:rPr lang="en-US" altLang="zh-CN" sz="2800" b="0" dirty="0">
                <a:ea typeface="华文楷体" panose="02010600040101010101" pitchFamily="2" charset="-122"/>
                <a:cs typeface="Times New Roman" panose="02020603050405020304" pitchFamily="18" charset="0"/>
              </a:rPr>
              <a:t>n+1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待查找元素如果存在，当查找的元素为倒数第一个元素时，比较次数为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；当查找元素为倒数第二个元素时，比较次数为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；以此类推，当查找元素为第一个元素时，比较次数为</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。如果每个位置上的元素被查找的概率相同</a:t>
            </a:r>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均为</a:t>
            </a:r>
            <a:r>
              <a:rPr lang="en-US" altLang="zh-CN" sz="2800" b="0" dirty="0">
                <a:ea typeface="华文楷体" panose="02010600040101010101" pitchFamily="2" charset="-122"/>
                <a:cs typeface="Times New Roman" panose="02020603050405020304" pitchFamily="18" charset="0"/>
              </a:rPr>
              <a:t>1/n)</a:t>
            </a:r>
            <a:r>
              <a:rPr lang="zh-CN" altLang="zh-CN" sz="2800" b="0" dirty="0">
                <a:ea typeface="华文楷体" panose="02010600040101010101" pitchFamily="2" charset="-122"/>
                <a:cs typeface="Times New Roman" panose="02020603050405020304" pitchFamily="18" charset="0"/>
              </a:rPr>
              <a:t>，则平均查找时间即其数学期望：</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(1+2+3+…+n)*1/n=(n+1)/2</a:t>
            </a:r>
            <a:endParaRPr lang="zh-CN" altLang="zh-CN" sz="2800" b="0" dirty="0">
              <a:ea typeface="华文楷体" panose="02010600040101010101" pitchFamily="2" charset="-122"/>
              <a:cs typeface="Times New Roman" panose="02020603050405020304" pitchFamily="18" charset="0"/>
            </a:endParaRPr>
          </a:p>
          <a:p>
            <a:pPr marL="0" indent="258763">
              <a:buNone/>
            </a:pPr>
            <a:endParaRPr lang="en-US" altLang="zh-CN" sz="2800" b="0" dirty="0">
              <a:ea typeface="华文楷体" panose="02010600040101010101" pitchFamily="2" charset="-122"/>
              <a:cs typeface="Times New Roman" panose="02020603050405020304" pitchFamily="18" charset="0"/>
            </a:endParaRPr>
          </a:p>
          <a:p>
            <a:pPr marL="0" indent="258763">
              <a:buNone/>
            </a:pPr>
            <a:r>
              <a:rPr lang="zh-CN" altLang="zh-CN" sz="2800" b="0" dirty="0">
                <a:ea typeface="华文楷体" panose="02010600040101010101" pitchFamily="2" charset="-122"/>
                <a:cs typeface="Times New Roman" panose="02020603050405020304" pitchFamily="18" charset="0"/>
              </a:rPr>
              <a:t>因此无论查找成功与否，时间复杂度均为</a:t>
            </a:r>
            <a:r>
              <a:rPr lang="en-US" altLang="zh-CN" sz="2800" b="0" dirty="0">
                <a:ea typeface="华文楷体" panose="02010600040101010101" pitchFamily="2" charset="-122"/>
                <a:cs typeface="Times New Roman" panose="02020603050405020304" pitchFamily="18" charset="0"/>
              </a:rPr>
              <a:t>O(n)</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顺序查找性能分析：</a:t>
            </a:r>
          </a:p>
        </p:txBody>
      </p:sp>
    </p:spTree>
    <p:extLst>
      <p:ext uri="{BB962C8B-B14F-4D97-AF65-F5344CB8AC3E}">
        <p14:creationId xmlns:p14="http://schemas.microsoft.com/office/powerpoint/2010/main" val="605421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850541" cy="4831909"/>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同普通查找树一模一样</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树的查找</a:t>
            </a:r>
          </a:p>
        </p:txBody>
      </p:sp>
      <p:pic>
        <p:nvPicPr>
          <p:cNvPr id="2" name="图片 1"/>
          <p:cNvPicPr>
            <a:picLocks noChangeAspect="1"/>
          </p:cNvPicPr>
          <p:nvPr/>
        </p:nvPicPr>
        <p:blipFill>
          <a:blip r:embed="rId3"/>
          <a:stretch>
            <a:fillRect/>
          </a:stretch>
        </p:blipFill>
        <p:spPr>
          <a:xfrm>
            <a:off x="4854438" y="2026892"/>
            <a:ext cx="4528102" cy="3811499"/>
          </a:xfrm>
          <a:prstGeom prst="rect">
            <a:avLst/>
          </a:prstGeom>
        </p:spPr>
      </p:pic>
    </p:spTree>
    <p:extLst>
      <p:ext uri="{BB962C8B-B14F-4D97-AF65-F5344CB8AC3E}">
        <p14:creationId xmlns:p14="http://schemas.microsoft.com/office/powerpoint/2010/main" val="10909442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en-US" altLang="zh-CN" sz="2800" dirty="0">
                <a:latin typeface="华文楷体" pitchFamily="2" charset="-122"/>
                <a:ea typeface="华文楷体" pitchFamily="2" charset="-122"/>
              </a:rPr>
              <a:t>AVL</a:t>
            </a:r>
            <a:r>
              <a:rPr lang="zh-CN" altLang="en-US" sz="2800" dirty="0">
                <a:latin typeface="华文楷体" pitchFamily="2" charset="-122"/>
                <a:ea typeface="华文楷体" pitchFamily="2" charset="-122"/>
              </a:rPr>
              <a:t>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err="1">
                <a:latin typeface="华文楷体" pitchFamily="2" charset="-122"/>
                <a:ea typeface="华文楷体" pitchFamily="2" charset="-122"/>
              </a:rPr>
              <a:t>AVL</a:t>
            </a:r>
            <a:r>
              <a:rPr lang="zh-CN" altLang="en-US" sz="2800" dirty="0">
                <a:latin typeface="华文楷体" pitchFamily="2" charset="-122"/>
                <a:ea typeface="华文楷体" pitchFamily="2" charset="-122"/>
              </a:rPr>
              <a:t>树查找</a:t>
            </a:r>
            <a:r>
              <a:rPr lang="en-US" altLang="zh-CN" sz="2800" dirty="0">
                <a:latin typeface="华文楷体" pitchFamily="2" charset="-122"/>
                <a:ea typeface="华文楷体" pitchFamily="2" charset="-122"/>
              </a:rPr>
              <a:t> </a:t>
            </a:r>
          </a:p>
          <a:p>
            <a:pPr>
              <a:lnSpc>
                <a:spcPct val="115000"/>
              </a:lnSpc>
              <a:buFont typeface="Wingdings" panose="05000000000000000000" pitchFamily="2" charset="2"/>
              <a:buChar char="n"/>
              <a:defRPr/>
            </a:pPr>
            <a:r>
              <a:rPr lang="en-US" altLang="zh-CN" sz="2800" dirty="0" err="1">
                <a:solidFill>
                  <a:srgbClr val="FF0000"/>
                </a:solidFill>
                <a:latin typeface="华文楷体" pitchFamily="2" charset="-122"/>
                <a:ea typeface="华文楷体" pitchFamily="2" charset="-122"/>
              </a:rPr>
              <a:t>AVL</a:t>
            </a:r>
            <a:r>
              <a:rPr lang="zh-CN" altLang="en-US" sz="2800" dirty="0">
                <a:solidFill>
                  <a:srgbClr val="FF0000"/>
                </a:solidFill>
                <a:latin typeface="华文楷体" pitchFamily="2" charset="-122"/>
                <a:ea typeface="华文楷体" pitchFamily="2" charset="-122"/>
              </a:rPr>
              <a:t>树插入</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err="1">
                <a:latin typeface="华文楷体" pitchFamily="2" charset="-122"/>
                <a:ea typeface="华文楷体" pitchFamily="2" charset="-122"/>
              </a:rPr>
              <a:t>AVL</a:t>
            </a:r>
            <a:r>
              <a:rPr lang="zh-CN" altLang="en-US" sz="2800" dirty="0">
                <a:latin typeface="华文楷体" pitchFamily="2" charset="-122"/>
                <a:ea typeface="华文楷体" pitchFamily="2" charset="-122"/>
              </a:rPr>
              <a:t>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平衡二叉查找（</a:t>
            </a:r>
            <a:r>
              <a:rPr lang="en-US" altLang="zh-CN" sz="3200" b="1" dirty="0">
                <a:latin typeface="华文楷体" pitchFamily="2" charset="-122"/>
                <a:ea typeface="华文楷体" pitchFamily="2" charset="-122"/>
              </a:rPr>
              <a:t>AVL</a:t>
            </a:r>
            <a:r>
              <a:rPr lang="zh-CN" altLang="en-US" sz="3200" b="1" dirty="0">
                <a:latin typeface="华文楷体" pitchFamily="2" charset="-122"/>
                <a:ea typeface="华文楷体" pitchFamily="2" charset="-122"/>
              </a:rPr>
              <a:t>）树：</a:t>
            </a:r>
          </a:p>
        </p:txBody>
      </p:sp>
    </p:spTree>
    <p:extLst>
      <p:ext uri="{BB962C8B-B14F-4D97-AF65-F5344CB8AC3E}">
        <p14:creationId xmlns:p14="http://schemas.microsoft.com/office/powerpoint/2010/main" val="21769824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850541" cy="4831909"/>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当元素插入到</a:t>
            </a:r>
            <a:r>
              <a:rPr lang="en-US" altLang="zh-CN" sz="2800" b="0" dirty="0">
                <a:ea typeface="华文楷体" panose="02010600040101010101" pitchFamily="2" charset="-122"/>
                <a:cs typeface="Times New Roman" panose="02020603050405020304" pitchFamily="18" charset="0"/>
              </a:rPr>
              <a:t>AVL</a:t>
            </a:r>
            <a:r>
              <a:rPr lang="zh-CN" altLang="en-US" sz="2800" b="0" dirty="0">
                <a:ea typeface="华文楷体" panose="02010600040101010101" pitchFamily="2" charset="-122"/>
                <a:cs typeface="Times New Roman" panose="02020603050405020304" pitchFamily="18" charset="0"/>
              </a:rPr>
              <a:t>树</a:t>
            </a:r>
            <a:r>
              <a:rPr lang="zh-CN" altLang="zh-CN" sz="2800" b="0" dirty="0">
                <a:ea typeface="华文楷体" panose="02010600040101010101" pitchFamily="2" charset="-122"/>
                <a:cs typeface="Times New Roman" panose="02020603050405020304" pitchFamily="18" charset="0"/>
              </a:rPr>
              <a:t>中</a:t>
            </a:r>
            <a:r>
              <a:rPr lang="zh-CN" altLang="en-US" sz="2800" b="0" dirty="0">
                <a:ea typeface="华文楷体" panose="02010600040101010101" pitchFamily="2" charset="-122"/>
                <a:cs typeface="Times New Roman" panose="02020603050405020304" pitchFamily="18" charset="0"/>
              </a:rPr>
              <a:t>时</a:t>
            </a:r>
            <a:r>
              <a:rPr lang="zh-CN" altLang="zh-CN" sz="2800" b="0" dirty="0">
                <a:ea typeface="华文楷体" panose="02010600040101010101" pitchFamily="2" charset="-122"/>
                <a:cs typeface="Times New Roman" panose="02020603050405020304" pitchFamily="18" charset="0"/>
              </a:rPr>
              <a:t>，就可能打破原有的平衡。</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新结点插入，会引起哪些结点的平衡因子发生变化？</a:t>
            </a:r>
            <a:endParaRPr lang="en-US" altLang="zh-CN" sz="2800" b="0" dirty="0">
              <a:ea typeface="华文楷体" panose="02010600040101010101" pitchFamily="2" charset="-122"/>
              <a:cs typeface="Times New Roman" panose="02020603050405020304" pitchFamily="18" charset="0"/>
            </a:endParaRPr>
          </a:p>
          <a:p>
            <a:pPr marL="0" indent="0">
              <a:buNone/>
            </a:pPr>
            <a:endParaRPr lang="zh-CN" altLang="en-US"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新插入结点的平衡因子为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，一路自下而上往祖先结点传导。</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如果传导来自于左子树，说明左子树高度增加了</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，父结点平衡因子加</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如果传导来自于右子树，说明右子树高度增加了</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，父结点平衡因子减</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树的插入</a:t>
            </a:r>
          </a:p>
        </p:txBody>
      </p:sp>
    </p:spTree>
    <p:extLst>
      <p:ext uri="{BB962C8B-B14F-4D97-AF65-F5344CB8AC3E}">
        <p14:creationId xmlns:p14="http://schemas.microsoft.com/office/powerpoint/2010/main" val="24366823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8526"/>
            <a:ext cx="11162884" cy="4116292"/>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父结点平衡因子变化后，如果结果变为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，说明原本的左右子树一边高、一边低，现在低的长高了，变得和高的一样了，以父结点为根的子树高度没有变化，自下而上的传导行为停止，祖父包括更上层祖先结点的平衡因子保持不变；</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父结点平衡因子变化后，如果结果变为非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，依然按照传导来自左子树加</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、右子树减</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的原则向祖父结点传导，直到某一层祖先结点的平衡因子变为</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或者</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或者到达根结点。</a:t>
            </a:r>
          </a:p>
        </p:txBody>
      </p:sp>
      <p:sp>
        <p:nvSpPr>
          <p:cNvPr id="8194" name="Rectangle 2"/>
          <p:cNvSpPr>
            <a:spLocks noGrp="1" noRot="1" noChangeArrowheads="1"/>
          </p:cNvSpPr>
          <p:nvPr>
            <p:ph type="title"/>
          </p:nvPr>
        </p:nvSpPr>
        <p:spPr>
          <a:xfrm>
            <a:off x="341460" y="772807"/>
            <a:ext cx="8126679" cy="574183"/>
          </a:xfrm>
        </p:spPr>
        <p:txBody>
          <a:bodyPr>
            <a:normAutofit fontScale="90000"/>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a:t>
            </a:r>
            <a:r>
              <a:rPr lang="zh-CN" altLang="zh-CN" dirty="0">
                <a:latin typeface="华文楷体" panose="02010600040101010101" pitchFamily="2" charset="-122"/>
                <a:ea typeface="华文楷体" panose="02010600040101010101" pitchFamily="2" charset="-122"/>
              </a:rPr>
              <a:t>插入过程中结点平衡因子的变化规律</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5733923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645746" y="792685"/>
            <a:ext cx="6774957"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树插入后结点平衡因子的变化</a:t>
            </a:r>
          </a:p>
        </p:txBody>
      </p:sp>
      <p:pic>
        <p:nvPicPr>
          <p:cNvPr id="2" name="图片 1"/>
          <p:cNvPicPr>
            <a:picLocks noChangeAspect="1"/>
          </p:cNvPicPr>
          <p:nvPr/>
        </p:nvPicPr>
        <p:blipFill>
          <a:blip r:embed="rId3"/>
          <a:stretch>
            <a:fillRect/>
          </a:stretch>
        </p:blipFill>
        <p:spPr>
          <a:xfrm>
            <a:off x="645746" y="2517833"/>
            <a:ext cx="4069802" cy="2997141"/>
          </a:xfrm>
          <a:prstGeom prst="rect">
            <a:avLst/>
          </a:prstGeom>
        </p:spPr>
      </p:pic>
      <p:cxnSp>
        <p:nvCxnSpPr>
          <p:cNvPr id="5" name="直接连接符 4"/>
          <p:cNvCxnSpPr/>
          <p:nvPr/>
        </p:nvCxnSpPr>
        <p:spPr>
          <a:xfrm>
            <a:off x="5253776" y="1366868"/>
            <a:ext cx="0" cy="5233957"/>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4"/>
          <a:stretch>
            <a:fillRect/>
          </a:stretch>
        </p:blipFill>
        <p:spPr>
          <a:xfrm>
            <a:off x="5862223" y="2149504"/>
            <a:ext cx="4216055" cy="3733800"/>
          </a:xfrm>
          <a:prstGeom prst="rect">
            <a:avLst/>
          </a:prstGeom>
        </p:spPr>
      </p:pic>
    </p:spTree>
    <p:extLst>
      <p:ext uri="{BB962C8B-B14F-4D97-AF65-F5344CB8AC3E}">
        <p14:creationId xmlns:p14="http://schemas.microsoft.com/office/powerpoint/2010/main" val="18125467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645746" y="792685"/>
            <a:ext cx="6774957"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树插入后结点平衡因子的变化</a:t>
            </a:r>
          </a:p>
        </p:txBody>
      </p:sp>
      <p:pic>
        <p:nvPicPr>
          <p:cNvPr id="2" name="图片 1"/>
          <p:cNvPicPr>
            <a:picLocks noChangeAspect="1"/>
          </p:cNvPicPr>
          <p:nvPr/>
        </p:nvPicPr>
        <p:blipFill>
          <a:blip r:embed="rId3"/>
          <a:stretch>
            <a:fillRect/>
          </a:stretch>
        </p:blipFill>
        <p:spPr>
          <a:xfrm>
            <a:off x="645746" y="2517832"/>
            <a:ext cx="4069802" cy="2997141"/>
          </a:xfrm>
          <a:prstGeom prst="rect">
            <a:avLst/>
          </a:prstGeom>
        </p:spPr>
      </p:pic>
      <p:cxnSp>
        <p:nvCxnSpPr>
          <p:cNvPr id="5" name="直接连接符 4"/>
          <p:cNvCxnSpPr/>
          <p:nvPr/>
        </p:nvCxnSpPr>
        <p:spPr>
          <a:xfrm>
            <a:off x="5253776" y="1399425"/>
            <a:ext cx="0" cy="5233957"/>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4"/>
          <a:stretch>
            <a:fillRect/>
          </a:stretch>
        </p:blipFill>
        <p:spPr>
          <a:xfrm>
            <a:off x="6583223" y="2173524"/>
            <a:ext cx="4352925" cy="3362325"/>
          </a:xfrm>
          <a:prstGeom prst="rect">
            <a:avLst/>
          </a:prstGeom>
        </p:spPr>
      </p:pic>
    </p:spTree>
    <p:extLst>
      <p:ext uri="{BB962C8B-B14F-4D97-AF65-F5344CB8AC3E}">
        <p14:creationId xmlns:p14="http://schemas.microsoft.com/office/powerpoint/2010/main" val="14362604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89378"/>
            <a:ext cx="11162884" cy="4116292"/>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二叉查找树中一旦有一个结点的平衡因子不在</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的范围内，二叉树就不再平衡。在向上的传导过程中，平衡因子第一个超过</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范围的结点称为</a:t>
            </a:r>
            <a:r>
              <a:rPr lang="zh-CN" altLang="zh-CN" sz="2800" dirty="0">
                <a:ea typeface="华文楷体" panose="02010600040101010101" pitchFamily="2" charset="-122"/>
                <a:cs typeface="Times New Roman" panose="02020603050405020304" pitchFamily="18" charset="0"/>
              </a:rPr>
              <a:t>冲突结点</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一旦发现冲突结点，暂停沿祖先向上的传导，先对二叉树在冲突结点附近实施调整，直到它变得平衡。</a:t>
            </a:r>
          </a:p>
        </p:txBody>
      </p:sp>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树中的冲突结点：</a:t>
            </a:r>
          </a:p>
        </p:txBody>
      </p:sp>
    </p:spTree>
    <p:extLst>
      <p:ext uri="{BB962C8B-B14F-4D97-AF65-F5344CB8AC3E}">
        <p14:creationId xmlns:p14="http://schemas.microsoft.com/office/powerpoint/2010/main" val="13662322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树中的冲突结点调整示例：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0" y="1504328"/>
            <a:ext cx="4205703" cy="3206819"/>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4205703" y="2385359"/>
            <a:ext cx="7339841" cy="4214223"/>
          </a:xfrm>
          <a:prstGeom prst="rect">
            <a:avLst/>
          </a:prstGeom>
          <a:noFill/>
          <a:ln>
            <a:noFill/>
          </a:ln>
        </p:spPr>
      </p:pic>
      <p:pic>
        <p:nvPicPr>
          <p:cNvPr id="3" name="图片 2"/>
          <p:cNvPicPr>
            <a:picLocks noChangeAspect="1"/>
          </p:cNvPicPr>
          <p:nvPr/>
        </p:nvPicPr>
        <p:blipFill>
          <a:blip r:embed="rId5"/>
          <a:stretch>
            <a:fillRect/>
          </a:stretch>
        </p:blipFill>
        <p:spPr>
          <a:xfrm>
            <a:off x="5799602" y="3782161"/>
            <a:ext cx="262307" cy="253126"/>
          </a:xfrm>
          <a:prstGeom prst="rect">
            <a:avLst/>
          </a:prstGeom>
        </p:spPr>
      </p:pic>
    </p:spTree>
    <p:extLst>
      <p:ext uri="{BB962C8B-B14F-4D97-AF65-F5344CB8AC3E}">
        <p14:creationId xmlns:p14="http://schemas.microsoft.com/office/powerpoint/2010/main" val="35030118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pic>
        <p:nvPicPr>
          <p:cNvPr id="3" name="图片 2"/>
          <p:cNvPicPr>
            <a:picLocks noChangeAspect="1"/>
          </p:cNvPicPr>
          <p:nvPr/>
        </p:nvPicPr>
        <p:blipFill>
          <a:blip r:embed="rId3"/>
          <a:stretch>
            <a:fillRect/>
          </a:stretch>
        </p:blipFill>
        <p:spPr>
          <a:xfrm>
            <a:off x="5799602" y="3782161"/>
            <a:ext cx="262307" cy="253126"/>
          </a:xfrm>
          <a:prstGeom prst="rect">
            <a:avLst/>
          </a:prstGeom>
        </p:spPr>
      </p:pic>
      <p:sp>
        <p:nvSpPr>
          <p:cNvPr id="2" name="文本框 1"/>
          <p:cNvSpPr txBox="1"/>
          <p:nvPr/>
        </p:nvSpPr>
        <p:spPr>
          <a:xfrm>
            <a:off x="341460" y="1530626"/>
            <a:ext cx="11850540" cy="954107"/>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冲突结点和来自插入方向的子结点、孙子结点关系分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种类型</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LL</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RR</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LR</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RL</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型）</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，各自处理方式如下：</a:t>
            </a:r>
          </a:p>
        </p:txBody>
      </p:sp>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651948" y="3035162"/>
            <a:ext cx="6981303" cy="3385516"/>
          </a:xfrm>
          <a:prstGeom prst="rect">
            <a:avLst/>
          </a:prstGeom>
          <a:noFill/>
          <a:ln>
            <a:noFill/>
          </a:ln>
        </p:spPr>
      </p:pic>
      <p:sp>
        <p:nvSpPr>
          <p:cNvPr id="4" name="文本框 3"/>
          <p:cNvSpPr txBox="1"/>
          <p:nvPr/>
        </p:nvSpPr>
        <p:spPr>
          <a:xfrm>
            <a:off x="7460973" y="3647114"/>
            <a:ext cx="4731027" cy="1815882"/>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LL</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型做一次上臂右旋即可</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插入前树高为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h+1</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插入后树高仍为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h+1</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故向上的影响传导结束。</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305237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815670"/>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4" name="文本框 3"/>
          <p:cNvSpPr txBox="1"/>
          <p:nvPr/>
        </p:nvSpPr>
        <p:spPr>
          <a:xfrm>
            <a:off x="7275442" y="2874220"/>
            <a:ext cx="4731027" cy="2246769"/>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类似地：</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RR</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型做一次上臂左旋即可</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插入前树高为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h+1</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插入后树高仍为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h+1</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故向上的影响传导结束。</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341460" y="2148773"/>
            <a:ext cx="6933982" cy="3894218"/>
          </a:xfrm>
          <a:prstGeom prst="rect">
            <a:avLst/>
          </a:prstGeom>
          <a:noFill/>
          <a:ln>
            <a:noFill/>
          </a:ln>
        </p:spPr>
      </p:pic>
    </p:spTree>
    <p:extLst>
      <p:ext uri="{BB962C8B-B14F-4D97-AF65-F5344CB8AC3E}">
        <p14:creationId xmlns:p14="http://schemas.microsoft.com/office/powerpoint/2010/main" val="3733017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顺序查找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折半查找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插值查找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分块查找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16189284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2" name="文本框 1"/>
          <p:cNvSpPr txBox="1"/>
          <p:nvPr/>
        </p:nvSpPr>
        <p:spPr>
          <a:xfrm>
            <a:off x="341459" y="1530626"/>
            <a:ext cx="11429261" cy="1384995"/>
          </a:xfrm>
          <a:prstGeom prst="rect">
            <a:avLst/>
          </a:prstGeom>
          <a:noFill/>
        </p:spPr>
        <p:txBody>
          <a:bodyPr wrap="square" rtlCol="0">
            <a:spAutoFit/>
          </a:bodyPr>
          <a:lstStyle/>
          <a:p>
            <a:r>
              <a:rPr lang="en-US" altLang="zh-CN" sz="2800" dirty="0">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型比</a:t>
            </a:r>
            <a:r>
              <a:rPr lang="en-US" altLang="zh-CN" sz="2800" dirty="0">
                <a:latin typeface="华文楷体" panose="02010600040101010101" pitchFamily="2" charset="-122"/>
                <a:ea typeface="华文楷体" panose="02010600040101010101" pitchFamily="2" charset="-122"/>
              </a:rPr>
              <a:t>LL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RR</a:t>
            </a:r>
            <a:r>
              <a:rPr lang="zh-CN" altLang="zh-CN" sz="2800" dirty="0">
                <a:latin typeface="华文楷体" panose="02010600040101010101" pitchFamily="2" charset="-122"/>
                <a:ea typeface="华文楷体" panose="02010600040101010101" pitchFamily="2" charset="-122"/>
              </a:rPr>
              <a:t>型的情况要复杂些</a:t>
            </a:r>
            <a:r>
              <a:rPr lang="zh-CN" altLang="en-US" sz="2800" dirty="0">
                <a:latin typeface="华文楷体" panose="02010600040101010101" pitchFamily="2" charset="-122"/>
                <a:ea typeface="华文楷体" panose="02010600040101010101" pitchFamily="2" charset="-122"/>
              </a:rPr>
              <a:t>，根据</a:t>
            </a:r>
            <a:r>
              <a:rPr lang="en-US" altLang="zh-CN" sz="2800" dirty="0">
                <a:latin typeface="华文楷体" panose="02010600040101010101" pitchFamily="2" charset="-122"/>
                <a:ea typeface="华文楷体" panose="02010600040101010101" pitchFamily="2" charset="-122"/>
              </a:rPr>
              <a:t>C</a:t>
            </a:r>
            <a:r>
              <a:rPr lang="zh-CN" altLang="en-US" sz="2800" dirty="0">
                <a:latin typeface="华文楷体" panose="02010600040101010101" pitchFamily="2" charset="-122"/>
                <a:ea typeface="华文楷体" panose="02010600040101010101" pitchFamily="2" charset="-122"/>
              </a:rPr>
              <a:t>的平衡因子分，</a:t>
            </a:r>
            <a:endParaRPr lang="en-US" altLang="zh-CN" sz="2800" dirty="0">
              <a:latin typeface="华文楷体" panose="02010600040101010101" pitchFamily="2" charset="-122"/>
              <a:ea typeface="华文楷体" panose="02010600040101010101" pitchFamily="2" charset="-122"/>
            </a:endParaRPr>
          </a:p>
          <a:p>
            <a:r>
              <a:rPr lang="en-US" altLang="zh-CN" sz="2800" dirty="0" err="1">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有</a:t>
            </a:r>
            <a:r>
              <a:rPr lang="zh-CN" altLang="en-US" sz="2800" dirty="0">
                <a:latin typeface="华文楷体" panose="02010600040101010101" pitchFamily="2" charset="-122"/>
                <a:ea typeface="华文楷体" panose="02010600040101010101" pitchFamily="2" charset="-122"/>
              </a:rPr>
              <a:t>三</a:t>
            </a:r>
            <a:r>
              <a:rPr lang="zh-CN" altLang="zh-CN" sz="2800" dirty="0">
                <a:latin typeface="华文楷体" panose="02010600040101010101" pitchFamily="2" charset="-122"/>
                <a:ea typeface="华文楷体" panose="02010600040101010101" pitchFamily="2" charset="-122"/>
              </a:rPr>
              <a:t>种形态</a:t>
            </a:r>
            <a:r>
              <a:rPr lang="zh-CN" altLang="en-US" sz="2800" dirty="0">
                <a:latin typeface="华文楷体" panose="02010600040101010101" pitchFamily="2" charset="-122"/>
                <a:ea typeface="华文楷体" panose="02010600040101010101" pitchFamily="2" charset="-122"/>
              </a:rPr>
              <a:t>：</a:t>
            </a:r>
            <a:r>
              <a:rPr lang="en-US" altLang="zh-CN" sz="2800" dirty="0" err="1">
                <a:latin typeface="华文楷体" panose="02010600040101010101" pitchFamily="2" charset="-122"/>
                <a:ea typeface="华文楷体" panose="02010600040101010101" pitchFamily="2" charset="-122"/>
              </a:rPr>
              <a:t>LR0</a:t>
            </a:r>
            <a:r>
              <a:rPr lang="zh-CN" altLang="en-US" sz="2800" dirty="0">
                <a:latin typeface="华文楷体" panose="02010600040101010101" pitchFamily="2" charset="-122"/>
                <a:ea typeface="华文楷体" panose="02010600040101010101" pitchFamily="2" charset="-122"/>
              </a:rPr>
              <a:t>、</a:t>
            </a:r>
            <a:r>
              <a:rPr lang="en-US" altLang="zh-CN" sz="2800" dirty="0" err="1">
                <a:latin typeface="华文楷体" panose="02010600040101010101" pitchFamily="2" charset="-122"/>
                <a:ea typeface="华文楷体" panose="02010600040101010101" pitchFamily="2" charset="-122"/>
              </a:rPr>
              <a:t>LR+1</a:t>
            </a:r>
            <a:r>
              <a:rPr lang="zh-CN" altLang="en-US" sz="2800" dirty="0">
                <a:latin typeface="华文楷体" panose="02010600040101010101" pitchFamily="2" charset="-122"/>
                <a:ea typeface="华文楷体" panose="02010600040101010101" pitchFamily="2" charset="-122"/>
              </a:rPr>
              <a:t>、</a:t>
            </a:r>
            <a:r>
              <a:rPr lang="en-US" altLang="zh-CN" sz="2800" dirty="0" err="1">
                <a:latin typeface="华文楷体" panose="02010600040101010101" pitchFamily="2" charset="-122"/>
                <a:ea typeface="华文楷体" panose="02010600040101010101" pitchFamily="2" charset="-122"/>
              </a:rPr>
              <a:t>LR</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r>
              <a:rPr lang="en-US" altLang="zh-CN" sz="2800" dirty="0" err="1">
                <a:latin typeface="华文楷体" panose="02010600040101010101" pitchFamily="2" charset="-122"/>
                <a:ea typeface="华文楷体" panose="02010600040101010101" pitchFamily="2" charset="-122"/>
              </a:rPr>
              <a:t>LR0</a:t>
            </a:r>
            <a:r>
              <a:rPr lang="zh-CN" altLang="en-US" sz="2800" dirty="0">
                <a:latin typeface="华文楷体" panose="02010600040101010101" pitchFamily="2" charset="-122"/>
                <a:ea typeface="华文楷体" panose="02010600040101010101" pitchFamily="2" charset="-122"/>
              </a:rPr>
              <a:t>：</a:t>
            </a:r>
          </a:p>
        </p:txBody>
      </p:sp>
      <p:pic>
        <p:nvPicPr>
          <p:cNvPr id="5" name="图片 4"/>
          <p:cNvPicPr>
            <a:picLocks noChangeAspect="1"/>
          </p:cNvPicPr>
          <p:nvPr/>
        </p:nvPicPr>
        <p:blipFill>
          <a:blip r:embed="rId3"/>
          <a:stretch>
            <a:fillRect/>
          </a:stretch>
        </p:blipFill>
        <p:spPr>
          <a:xfrm>
            <a:off x="680783" y="2915621"/>
            <a:ext cx="10750611" cy="3412892"/>
          </a:xfrm>
          <a:prstGeom prst="rect">
            <a:avLst/>
          </a:prstGeom>
        </p:spPr>
      </p:pic>
    </p:spTree>
    <p:extLst>
      <p:ext uri="{BB962C8B-B14F-4D97-AF65-F5344CB8AC3E}">
        <p14:creationId xmlns:p14="http://schemas.microsoft.com/office/powerpoint/2010/main" val="35437388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2" name="文本框 1"/>
          <p:cNvSpPr txBox="1"/>
          <p:nvPr/>
        </p:nvSpPr>
        <p:spPr>
          <a:xfrm>
            <a:off x="551946" y="5088836"/>
            <a:ext cx="11429261" cy="954107"/>
          </a:xfrm>
          <a:prstGeom prst="rect">
            <a:avLst/>
          </a:prstGeom>
          <a:noFill/>
        </p:spPr>
        <p:txBody>
          <a:bodyPr wrap="square" rtlCol="0">
            <a:spAutoFit/>
          </a:bodyPr>
          <a:lstStyle/>
          <a:p>
            <a:r>
              <a:rPr lang="en-US" altLang="zh-CN" sz="2800" b="1" dirty="0" err="1">
                <a:latin typeface="华文楷体" panose="02010600040101010101" pitchFamily="2" charset="-122"/>
                <a:ea typeface="华文楷体" panose="02010600040101010101" pitchFamily="2" charset="-122"/>
              </a:rPr>
              <a:t>LR0</a:t>
            </a:r>
            <a:r>
              <a:rPr lang="zh-CN" altLang="en-US" sz="2800" b="1" dirty="0">
                <a:latin typeface="华文楷体" panose="02010600040101010101" pitchFamily="2" charset="-122"/>
                <a:ea typeface="华文楷体" panose="02010600040101010101" pitchFamily="2" charset="-122"/>
              </a:rPr>
              <a:t>型做双旋调整：</a:t>
            </a:r>
            <a:r>
              <a:rPr lang="zh-CN" altLang="en-US" sz="2800" dirty="0">
                <a:latin typeface="华文楷体" panose="02010600040101010101" pitchFamily="2" charset="-122"/>
                <a:ea typeface="华文楷体" panose="02010600040101010101" pitchFamily="2" charset="-122"/>
              </a:rPr>
              <a:t>一次下臂左旋，变</a:t>
            </a:r>
            <a:r>
              <a:rPr lang="en-US" altLang="zh-CN" sz="2800" dirty="0">
                <a:latin typeface="华文楷体" panose="02010600040101010101" pitchFamily="2" charset="-122"/>
                <a:ea typeface="华文楷体" panose="02010600040101010101" pitchFamily="2" charset="-122"/>
              </a:rPr>
              <a:t>LL</a:t>
            </a:r>
            <a:r>
              <a:rPr lang="zh-CN" altLang="en-US" sz="2800" dirty="0">
                <a:latin typeface="华文楷体" panose="02010600040101010101" pitchFamily="2" charset="-122"/>
                <a:ea typeface="华文楷体" panose="02010600040101010101" pitchFamily="2" charset="-122"/>
              </a:rPr>
              <a:t>型，一次上臂右旋，</a:t>
            </a:r>
            <a:endParaRPr lang="en-US" altLang="zh-CN" sz="2800" dirty="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因插入前后二叉树高度均为</a:t>
            </a:r>
            <a:r>
              <a:rPr lang="en-US" altLang="zh-CN" sz="2800" dirty="0">
                <a:latin typeface="华文楷体" panose="02010600040101010101" pitchFamily="2" charset="-122"/>
                <a:ea typeface="华文楷体" panose="02010600040101010101" pitchFamily="2" charset="-122"/>
              </a:rPr>
              <a:t>2</a:t>
            </a:r>
            <a:r>
              <a:rPr lang="zh-CN" altLang="en-US" sz="2800" dirty="0">
                <a:latin typeface="华文楷体" panose="02010600040101010101" pitchFamily="2" charset="-122"/>
                <a:ea typeface="华文楷体" panose="02010600040101010101" pitchFamily="2" charset="-122"/>
              </a:rPr>
              <a:t>，向上影响传导结束。</a:t>
            </a:r>
          </a:p>
        </p:txBody>
      </p:sp>
      <p:pic>
        <p:nvPicPr>
          <p:cNvPr id="3" name="图片 2"/>
          <p:cNvPicPr>
            <a:picLocks noChangeAspect="1"/>
          </p:cNvPicPr>
          <p:nvPr/>
        </p:nvPicPr>
        <p:blipFill>
          <a:blip r:embed="rId3"/>
          <a:stretch>
            <a:fillRect/>
          </a:stretch>
        </p:blipFill>
        <p:spPr>
          <a:xfrm>
            <a:off x="970784" y="1536709"/>
            <a:ext cx="10591583" cy="3362407"/>
          </a:xfrm>
          <a:prstGeom prst="rect">
            <a:avLst/>
          </a:prstGeom>
        </p:spPr>
      </p:pic>
    </p:spTree>
    <p:extLst>
      <p:ext uri="{BB962C8B-B14F-4D97-AF65-F5344CB8AC3E}">
        <p14:creationId xmlns:p14="http://schemas.microsoft.com/office/powerpoint/2010/main" val="3318366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2" name="文本框 1"/>
          <p:cNvSpPr txBox="1"/>
          <p:nvPr/>
        </p:nvSpPr>
        <p:spPr>
          <a:xfrm>
            <a:off x="341460" y="1569120"/>
            <a:ext cx="11429261" cy="1384995"/>
          </a:xfrm>
          <a:prstGeom prst="rect">
            <a:avLst/>
          </a:prstGeom>
          <a:noFill/>
        </p:spPr>
        <p:txBody>
          <a:bodyPr wrap="square" rtlCol="0">
            <a:spAutoFit/>
          </a:bodyPr>
          <a:lstStyle/>
          <a:p>
            <a:r>
              <a:rPr lang="en-US" altLang="zh-CN" sz="2800" dirty="0" err="1">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型比</a:t>
            </a:r>
            <a:r>
              <a:rPr lang="en-US" altLang="zh-CN" sz="2800" dirty="0">
                <a:latin typeface="华文楷体" panose="02010600040101010101" pitchFamily="2" charset="-122"/>
                <a:ea typeface="华文楷体" panose="02010600040101010101" pitchFamily="2" charset="-122"/>
              </a:rPr>
              <a:t>LL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RR</a:t>
            </a:r>
            <a:r>
              <a:rPr lang="zh-CN" altLang="zh-CN" sz="2800" dirty="0">
                <a:latin typeface="华文楷体" panose="02010600040101010101" pitchFamily="2" charset="-122"/>
                <a:ea typeface="华文楷体" panose="02010600040101010101" pitchFamily="2" charset="-122"/>
              </a:rPr>
              <a:t>型的情况要复杂些</a:t>
            </a:r>
            <a:r>
              <a:rPr lang="zh-CN" altLang="en-US" sz="2800" dirty="0">
                <a:latin typeface="华文楷体" panose="02010600040101010101" pitchFamily="2" charset="-122"/>
                <a:ea typeface="华文楷体" panose="02010600040101010101" pitchFamily="2" charset="-122"/>
              </a:rPr>
              <a:t>，根据</a:t>
            </a:r>
            <a:r>
              <a:rPr lang="en-US" altLang="zh-CN" sz="2800" dirty="0">
                <a:latin typeface="华文楷体" panose="02010600040101010101" pitchFamily="2" charset="-122"/>
                <a:ea typeface="华文楷体" panose="02010600040101010101" pitchFamily="2" charset="-122"/>
              </a:rPr>
              <a:t>C</a:t>
            </a:r>
            <a:r>
              <a:rPr lang="zh-CN" altLang="en-US" sz="2800" dirty="0">
                <a:latin typeface="华文楷体" panose="02010600040101010101" pitchFamily="2" charset="-122"/>
                <a:ea typeface="华文楷体" panose="02010600040101010101" pitchFamily="2" charset="-122"/>
              </a:rPr>
              <a:t>的平衡因子分，</a:t>
            </a:r>
            <a:endParaRPr lang="en-US" altLang="zh-CN" sz="2800" dirty="0">
              <a:latin typeface="华文楷体" panose="02010600040101010101" pitchFamily="2" charset="-122"/>
              <a:ea typeface="华文楷体" panose="02010600040101010101" pitchFamily="2" charset="-122"/>
            </a:endParaRPr>
          </a:p>
          <a:p>
            <a:r>
              <a:rPr lang="en-US" altLang="zh-CN" sz="2800" dirty="0" err="1">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有</a:t>
            </a:r>
            <a:r>
              <a:rPr lang="zh-CN" altLang="en-US" sz="2800" dirty="0">
                <a:latin typeface="华文楷体" panose="02010600040101010101" pitchFamily="2" charset="-122"/>
                <a:ea typeface="华文楷体" panose="02010600040101010101" pitchFamily="2" charset="-122"/>
              </a:rPr>
              <a:t>三</a:t>
            </a:r>
            <a:r>
              <a:rPr lang="zh-CN" altLang="zh-CN" sz="2800" dirty="0">
                <a:latin typeface="华文楷体" panose="02010600040101010101" pitchFamily="2" charset="-122"/>
                <a:ea typeface="华文楷体" panose="02010600040101010101" pitchFamily="2" charset="-122"/>
              </a:rPr>
              <a:t>种形态</a:t>
            </a:r>
            <a:r>
              <a:rPr lang="zh-CN" altLang="en-US" sz="2800" dirty="0">
                <a:latin typeface="华文楷体" panose="02010600040101010101" pitchFamily="2" charset="-122"/>
                <a:ea typeface="华文楷体" panose="02010600040101010101" pitchFamily="2" charset="-122"/>
              </a:rPr>
              <a:t>：</a:t>
            </a:r>
            <a:r>
              <a:rPr lang="en-US" altLang="zh-CN" sz="2800" dirty="0" err="1">
                <a:latin typeface="华文楷体" panose="02010600040101010101" pitchFamily="2" charset="-122"/>
                <a:ea typeface="华文楷体" panose="02010600040101010101" pitchFamily="2" charset="-122"/>
              </a:rPr>
              <a:t>LR0</a:t>
            </a:r>
            <a:r>
              <a:rPr lang="zh-CN" altLang="en-US" sz="2800" dirty="0">
                <a:latin typeface="华文楷体" panose="02010600040101010101" pitchFamily="2" charset="-122"/>
                <a:ea typeface="华文楷体" panose="02010600040101010101" pitchFamily="2" charset="-122"/>
              </a:rPr>
              <a:t>、</a:t>
            </a:r>
            <a:r>
              <a:rPr lang="en-US" altLang="zh-CN" sz="2800" dirty="0" err="1">
                <a:latin typeface="华文楷体" panose="02010600040101010101" pitchFamily="2" charset="-122"/>
                <a:ea typeface="华文楷体" panose="02010600040101010101" pitchFamily="2" charset="-122"/>
              </a:rPr>
              <a:t>LR+1</a:t>
            </a:r>
            <a:r>
              <a:rPr lang="zh-CN" altLang="en-US" sz="2800" dirty="0">
                <a:latin typeface="华文楷体" panose="02010600040101010101" pitchFamily="2" charset="-122"/>
                <a:ea typeface="华文楷体" panose="02010600040101010101" pitchFamily="2" charset="-122"/>
              </a:rPr>
              <a:t>、</a:t>
            </a:r>
            <a:r>
              <a:rPr lang="en-US" altLang="zh-CN" sz="2800" dirty="0" err="1">
                <a:latin typeface="华文楷体" panose="02010600040101010101" pitchFamily="2" charset="-122"/>
                <a:ea typeface="华文楷体" panose="02010600040101010101" pitchFamily="2" charset="-122"/>
              </a:rPr>
              <a:t>LR</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 </a:t>
            </a:r>
            <a:endParaRPr lang="en-US" altLang="zh-CN" sz="2800" dirty="0">
              <a:latin typeface="华文楷体" panose="02010600040101010101" pitchFamily="2" charset="-122"/>
              <a:ea typeface="华文楷体" panose="02010600040101010101" pitchFamily="2" charset="-122"/>
            </a:endParaRPr>
          </a:p>
          <a:p>
            <a:r>
              <a:rPr lang="en-US" altLang="zh-CN" sz="2800" dirty="0" err="1">
                <a:latin typeface="华文楷体" panose="02010600040101010101" pitchFamily="2" charset="-122"/>
                <a:ea typeface="华文楷体" panose="02010600040101010101" pitchFamily="2" charset="-122"/>
              </a:rPr>
              <a:t>LR+1</a:t>
            </a:r>
            <a:r>
              <a:rPr lang="zh-CN" altLang="en-US" sz="2800" dirty="0">
                <a:latin typeface="华文楷体" panose="02010600040101010101" pitchFamily="2" charset="-122"/>
                <a:ea typeface="华文楷体" panose="02010600040101010101" pitchFamily="2" charset="-122"/>
              </a:rPr>
              <a:t>：</a:t>
            </a:r>
          </a:p>
        </p:txBody>
      </p:sp>
      <p:pic>
        <p:nvPicPr>
          <p:cNvPr id="6" name="图片 5"/>
          <p:cNvPicPr>
            <a:picLocks noChangeAspect="1"/>
          </p:cNvPicPr>
          <p:nvPr/>
        </p:nvPicPr>
        <p:blipFill>
          <a:blip r:embed="rId3"/>
          <a:stretch>
            <a:fillRect/>
          </a:stretch>
        </p:blipFill>
        <p:spPr>
          <a:xfrm>
            <a:off x="2197313" y="2717927"/>
            <a:ext cx="7717553" cy="3923581"/>
          </a:xfrm>
          <a:prstGeom prst="rect">
            <a:avLst/>
          </a:prstGeom>
        </p:spPr>
      </p:pic>
    </p:spTree>
    <p:extLst>
      <p:ext uri="{BB962C8B-B14F-4D97-AF65-F5344CB8AC3E}">
        <p14:creationId xmlns:p14="http://schemas.microsoft.com/office/powerpoint/2010/main" val="22453948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3" name="文本框 2"/>
          <p:cNvSpPr txBox="1"/>
          <p:nvPr/>
        </p:nvSpPr>
        <p:spPr>
          <a:xfrm>
            <a:off x="162555" y="5615050"/>
            <a:ext cx="11850541" cy="954107"/>
          </a:xfrm>
          <a:prstGeom prst="rect">
            <a:avLst/>
          </a:prstGeom>
          <a:noFill/>
        </p:spPr>
        <p:txBody>
          <a:bodyPr wrap="square" rtlCol="0">
            <a:spAutoFit/>
          </a:bodyPr>
          <a:lstStyle/>
          <a:p>
            <a:r>
              <a:rPr lang="en-US" altLang="zh-CN" sz="2800" b="1" dirty="0" err="1">
                <a:latin typeface="华文楷体" panose="02010600040101010101" pitchFamily="2" charset="-122"/>
                <a:ea typeface="华文楷体" panose="02010600040101010101" pitchFamily="2" charset="-122"/>
              </a:rPr>
              <a:t>LR+1</a:t>
            </a:r>
            <a:r>
              <a:rPr lang="zh-CN" altLang="en-US" sz="2800" b="1" dirty="0">
                <a:latin typeface="华文楷体" panose="02010600040101010101" pitchFamily="2" charset="-122"/>
                <a:ea typeface="华文楷体" panose="02010600040101010101" pitchFamily="2" charset="-122"/>
              </a:rPr>
              <a:t>型做双旋调整：</a:t>
            </a:r>
            <a:r>
              <a:rPr lang="zh-CN" altLang="en-US" sz="2800" dirty="0">
                <a:latin typeface="华文楷体" panose="02010600040101010101" pitchFamily="2" charset="-122"/>
                <a:ea typeface="华文楷体" panose="02010600040101010101" pitchFamily="2" charset="-122"/>
              </a:rPr>
              <a:t>一次下臂的左旋，变</a:t>
            </a:r>
            <a:r>
              <a:rPr lang="en-US" altLang="zh-CN" sz="2800" dirty="0">
                <a:latin typeface="华文楷体" panose="02010600040101010101" pitchFamily="2" charset="-122"/>
                <a:ea typeface="华文楷体" panose="02010600040101010101" pitchFamily="2" charset="-122"/>
              </a:rPr>
              <a:t>LL</a:t>
            </a:r>
            <a:r>
              <a:rPr lang="zh-CN" altLang="en-US" sz="2800" dirty="0">
                <a:latin typeface="华文楷体" panose="02010600040101010101" pitchFamily="2" charset="-122"/>
                <a:ea typeface="华文楷体" panose="02010600040101010101" pitchFamily="2" charset="-122"/>
              </a:rPr>
              <a:t>型，一次上臂的右旋，</a:t>
            </a:r>
            <a:endParaRPr lang="en-US" altLang="zh-CN" sz="2800" dirty="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插入前后高度均为</a:t>
            </a:r>
            <a:r>
              <a:rPr lang="en-US" altLang="zh-CN" sz="2800" dirty="0" err="1">
                <a:latin typeface="华文楷体" panose="02010600040101010101" pitchFamily="2" charset="-122"/>
                <a:ea typeface="华文楷体" panose="02010600040101010101" pitchFamily="2" charset="-122"/>
              </a:rPr>
              <a:t>h+1</a:t>
            </a:r>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影响向上的传导结束。</a:t>
            </a:r>
          </a:p>
        </p:txBody>
      </p:sp>
      <p:pic>
        <p:nvPicPr>
          <p:cNvPr id="5" name="图片 4"/>
          <p:cNvPicPr>
            <a:picLocks noChangeAspect="1"/>
          </p:cNvPicPr>
          <p:nvPr/>
        </p:nvPicPr>
        <p:blipFill>
          <a:blip r:embed="rId3"/>
          <a:stretch>
            <a:fillRect/>
          </a:stretch>
        </p:blipFill>
        <p:spPr>
          <a:xfrm>
            <a:off x="-1" y="1637859"/>
            <a:ext cx="12181225" cy="3947932"/>
          </a:xfrm>
          <a:prstGeom prst="rect">
            <a:avLst/>
          </a:prstGeom>
        </p:spPr>
      </p:pic>
    </p:spTree>
    <p:extLst>
      <p:ext uri="{BB962C8B-B14F-4D97-AF65-F5344CB8AC3E}">
        <p14:creationId xmlns:p14="http://schemas.microsoft.com/office/powerpoint/2010/main" val="19225793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2" name="文本框 1"/>
          <p:cNvSpPr txBox="1"/>
          <p:nvPr/>
        </p:nvSpPr>
        <p:spPr>
          <a:xfrm>
            <a:off x="341460" y="1530626"/>
            <a:ext cx="11525862" cy="1384995"/>
          </a:xfrm>
          <a:prstGeom prst="rect">
            <a:avLst/>
          </a:prstGeom>
          <a:noFill/>
        </p:spPr>
        <p:txBody>
          <a:bodyPr wrap="square" rtlCol="0">
            <a:spAutoFit/>
          </a:bodyPr>
          <a:lstStyle/>
          <a:p>
            <a:r>
              <a:rPr lang="en-US" altLang="zh-CN" sz="2800" dirty="0" err="1">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型比</a:t>
            </a:r>
            <a:r>
              <a:rPr lang="en-US" altLang="zh-CN" sz="2800" dirty="0">
                <a:latin typeface="华文楷体" panose="02010600040101010101" pitchFamily="2" charset="-122"/>
                <a:ea typeface="华文楷体" panose="02010600040101010101" pitchFamily="2" charset="-122"/>
              </a:rPr>
              <a:t>LL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RR</a:t>
            </a:r>
            <a:r>
              <a:rPr lang="zh-CN" altLang="zh-CN" sz="2800" dirty="0">
                <a:latin typeface="华文楷体" panose="02010600040101010101" pitchFamily="2" charset="-122"/>
                <a:ea typeface="华文楷体" panose="02010600040101010101" pitchFamily="2" charset="-122"/>
              </a:rPr>
              <a:t>型的情况要复杂些</a:t>
            </a:r>
            <a:r>
              <a:rPr lang="zh-CN" altLang="en-US" sz="2800" dirty="0">
                <a:latin typeface="华文楷体" panose="02010600040101010101" pitchFamily="2" charset="-122"/>
                <a:ea typeface="华文楷体" panose="02010600040101010101" pitchFamily="2" charset="-122"/>
              </a:rPr>
              <a:t>，根据</a:t>
            </a:r>
            <a:r>
              <a:rPr lang="en-US" altLang="zh-CN" sz="2800" dirty="0">
                <a:latin typeface="华文楷体" panose="02010600040101010101" pitchFamily="2" charset="-122"/>
                <a:ea typeface="华文楷体" panose="02010600040101010101" pitchFamily="2" charset="-122"/>
              </a:rPr>
              <a:t>C</a:t>
            </a:r>
            <a:r>
              <a:rPr lang="zh-CN" altLang="en-US" sz="2800" dirty="0">
                <a:latin typeface="华文楷体" panose="02010600040101010101" pitchFamily="2" charset="-122"/>
                <a:ea typeface="华文楷体" panose="02010600040101010101" pitchFamily="2" charset="-122"/>
              </a:rPr>
              <a:t>的平衡因子分，</a:t>
            </a:r>
            <a:endParaRPr lang="en-US" altLang="zh-CN" sz="2800" dirty="0">
              <a:latin typeface="华文楷体" panose="02010600040101010101" pitchFamily="2" charset="-122"/>
              <a:ea typeface="华文楷体" panose="02010600040101010101" pitchFamily="2" charset="-122"/>
            </a:endParaRPr>
          </a:p>
          <a:p>
            <a:r>
              <a:rPr lang="en-US" altLang="zh-CN" sz="2800" dirty="0" err="1">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有</a:t>
            </a:r>
            <a:r>
              <a:rPr lang="zh-CN" altLang="en-US" sz="2800" dirty="0">
                <a:latin typeface="华文楷体" panose="02010600040101010101" pitchFamily="2" charset="-122"/>
                <a:ea typeface="华文楷体" panose="02010600040101010101" pitchFamily="2" charset="-122"/>
              </a:rPr>
              <a:t>三</a:t>
            </a:r>
            <a:r>
              <a:rPr lang="zh-CN" altLang="zh-CN" sz="2800" dirty="0">
                <a:latin typeface="华文楷体" panose="02010600040101010101" pitchFamily="2" charset="-122"/>
                <a:ea typeface="华文楷体" panose="02010600040101010101" pitchFamily="2" charset="-122"/>
              </a:rPr>
              <a:t>种形态</a:t>
            </a:r>
            <a:r>
              <a:rPr lang="zh-CN" altLang="en-US" sz="2800" dirty="0">
                <a:latin typeface="华文楷体" panose="02010600040101010101" pitchFamily="2" charset="-122"/>
                <a:ea typeface="华文楷体" panose="02010600040101010101" pitchFamily="2" charset="-122"/>
              </a:rPr>
              <a:t>：</a:t>
            </a:r>
            <a:r>
              <a:rPr lang="en-US" altLang="zh-CN" sz="2800" dirty="0" err="1">
                <a:latin typeface="华文楷体" panose="02010600040101010101" pitchFamily="2" charset="-122"/>
                <a:ea typeface="华文楷体" panose="02010600040101010101" pitchFamily="2" charset="-122"/>
              </a:rPr>
              <a:t>LR0</a:t>
            </a:r>
            <a:r>
              <a:rPr lang="zh-CN" altLang="en-US" sz="2800" dirty="0">
                <a:latin typeface="华文楷体" panose="02010600040101010101" pitchFamily="2" charset="-122"/>
                <a:ea typeface="华文楷体" panose="02010600040101010101" pitchFamily="2" charset="-122"/>
              </a:rPr>
              <a:t>、</a:t>
            </a:r>
            <a:r>
              <a:rPr lang="en-US" altLang="zh-CN" sz="2800" dirty="0" err="1">
                <a:latin typeface="华文楷体" panose="02010600040101010101" pitchFamily="2" charset="-122"/>
                <a:ea typeface="华文楷体" panose="02010600040101010101" pitchFamily="2" charset="-122"/>
              </a:rPr>
              <a:t>LR+1</a:t>
            </a:r>
            <a:r>
              <a:rPr lang="zh-CN" altLang="en-US" sz="2800" dirty="0">
                <a:latin typeface="华文楷体" panose="02010600040101010101" pitchFamily="2" charset="-122"/>
                <a:ea typeface="华文楷体" panose="02010600040101010101" pitchFamily="2" charset="-122"/>
              </a:rPr>
              <a:t>、</a:t>
            </a:r>
            <a:r>
              <a:rPr lang="en-US" altLang="zh-CN" sz="2800" dirty="0" err="1">
                <a:latin typeface="华文楷体" panose="02010600040101010101" pitchFamily="2" charset="-122"/>
                <a:ea typeface="华文楷体" panose="02010600040101010101" pitchFamily="2" charset="-122"/>
              </a:rPr>
              <a:t>LR</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 </a:t>
            </a:r>
            <a:endParaRPr lang="en-US" altLang="zh-CN" sz="2800" dirty="0">
              <a:latin typeface="华文楷体" panose="02010600040101010101" pitchFamily="2" charset="-122"/>
              <a:ea typeface="华文楷体" panose="02010600040101010101" pitchFamily="2" charset="-122"/>
            </a:endParaRPr>
          </a:p>
          <a:p>
            <a:r>
              <a:rPr lang="en-US" altLang="zh-CN" sz="2800" dirty="0" err="1">
                <a:latin typeface="华文楷体" panose="02010600040101010101" pitchFamily="2" charset="-122"/>
                <a:ea typeface="华文楷体" panose="02010600040101010101" pitchFamily="2" charset="-122"/>
              </a:rPr>
              <a:t>LR</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a:t>
            </a:r>
          </a:p>
        </p:txBody>
      </p:sp>
      <p:pic>
        <p:nvPicPr>
          <p:cNvPr id="4" name="图片 3"/>
          <p:cNvPicPr>
            <a:picLocks noChangeAspect="1"/>
          </p:cNvPicPr>
          <p:nvPr/>
        </p:nvPicPr>
        <p:blipFill>
          <a:blip r:embed="rId3"/>
          <a:stretch>
            <a:fillRect/>
          </a:stretch>
        </p:blipFill>
        <p:spPr>
          <a:xfrm>
            <a:off x="1684486" y="2458105"/>
            <a:ext cx="7936592" cy="4079829"/>
          </a:xfrm>
          <a:prstGeom prst="rect">
            <a:avLst/>
          </a:prstGeom>
        </p:spPr>
      </p:pic>
    </p:spTree>
    <p:extLst>
      <p:ext uri="{BB962C8B-B14F-4D97-AF65-F5344CB8AC3E}">
        <p14:creationId xmlns:p14="http://schemas.microsoft.com/office/powerpoint/2010/main" val="34953439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3" name="文本框 2"/>
          <p:cNvSpPr txBox="1"/>
          <p:nvPr/>
        </p:nvSpPr>
        <p:spPr>
          <a:xfrm>
            <a:off x="341460" y="5770234"/>
            <a:ext cx="11684889" cy="954107"/>
          </a:xfrm>
          <a:prstGeom prst="rect">
            <a:avLst/>
          </a:prstGeom>
          <a:noFill/>
        </p:spPr>
        <p:txBody>
          <a:bodyPr wrap="square" rtlCol="0">
            <a:spAutoFit/>
          </a:bodyPr>
          <a:lstStyle/>
          <a:p>
            <a:r>
              <a:rPr lang="en-US" altLang="zh-CN" sz="2800" b="1" dirty="0" err="1">
                <a:latin typeface="华文楷体" panose="02010600040101010101" pitchFamily="2" charset="-122"/>
                <a:ea typeface="华文楷体" panose="02010600040101010101" pitchFamily="2" charset="-122"/>
              </a:rPr>
              <a:t>LR</a:t>
            </a:r>
            <a:r>
              <a:rPr lang="en-US" altLang="zh-CN" sz="2800" b="1" dirty="0">
                <a:latin typeface="华文楷体" panose="02010600040101010101" pitchFamily="2" charset="-122"/>
                <a:ea typeface="华文楷体" panose="02010600040101010101" pitchFamily="2" charset="-122"/>
              </a:rPr>
              <a:t>-1</a:t>
            </a:r>
            <a:r>
              <a:rPr lang="zh-CN" altLang="en-US" sz="2800" b="1" dirty="0">
                <a:latin typeface="华文楷体" panose="02010600040101010101" pitchFamily="2" charset="-122"/>
                <a:ea typeface="华文楷体" panose="02010600040101010101" pitchFamily="2" charset="-122"/>
              </a:rPr>
              <a:t>型做双旋调整：</a:t>
            </a:r>
            <a:r>
              <a:rPr lang="zh-CN" altLang="en-US" sz="2800" dirty="0">
                <a:latin typeface="华文楷体" panose="02010600040101010101" pitchFamily="2" charset="-122"/>
                <a:ea typeface="华文楷体" panose="02010600040101010101" pitchFamily="2" charset="-122"/>
              </a:rPr>
              <a:t>旋转方法如</a:t>
            </a:r>
            <a:r>
              <a:rPr lang="en-US" altLang="zh-CN" sz="2800" dirty="0" err="1">
                <a:latin typeface="华文楷体" panose="02010600040101010101" pitchFamily="2" charset="-122"/>
                <a:ea typeface="华文楷体" panose="02010600040101010101" pitchFamily="2" charset="-122"/>
              </a:rPr>
              <a:t>LR+1</a:t>
            </a:r>
            <a:r>
              <a:rPr lang="zh-CN" altLang="en-US" sz="2800" dirty="0">
                <a:latin typeface="华文楷体" panose="02010600040101010101" pitchFamily="2" charset="-122"/>
                <a:ea typeface="华文楷体" panose="02010600040101010101" pitchFamily="2" charset="-122"/>
              </a:rPr>
              <a:t>，但调整好后结点</a:t>
            </a:r>
            <a:r>
              <a:rPr lang="en-US" altLang="zh-CN" sz="2800" dirty="0">
                <a:latin typeface="华文楷体" panose="02010600040101010101" pitchFamily="2" charset="-122"/>
                <a:ea typeface="华文楷体" panose="02010600040101010101" pitchFamily="2" charset="-122"/>
              </a:rPr>
              <a:t>A</a:t>
            </a:r>
            <a:r>
              <a:rPr lang="zh-CN" altLang="en-US" sz="2800" dirty="0">
                <a:latin typeface="华文楷体" panose="02010600040101010101" pitchFamily="2" charset="-122"/>
                <a:ea typeface="华文楷体" panose="02010600040101010101" pitchFamily="2" charset="-122"/>
              </a:rPr>
              <a:t>平衡因子不同。</a:t>
            </a:r>
            <a:endParaRPr lang="en-US" altLang="zh-CN" sz="2800" dirty="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插入前后二叉树高度均为</a:t>
            </a:r>
            <a:r>
              <a:rPr lang="en-US" altLang="zh-CN" sz="2800" dirty="0" err="1">
                <a:latin typeface="华文楷体" panose="02010600040101010101" pitchFamily="2" charset="-122"/>
                <a:ea typeface="华文楷体" panose="02010600040101010101" pitchFamily="2" charset="-122"/>
              </a:rPr>
              <a:t>h+1</a:t>
            </a:r>
            <a:r>
              <a:rPr lang="zh-CN" altLang="en-US" sz="2800" dirty="0">
                <a:latin typeface="华文楷体" panose="02010600040101010101" pitchFamily="2" charset="-122"/>
                <a:ea typeface="华文楷体" panose="02010600040101010101" pitchFamily="2" charset="-122"/>
              </a:rPr>
              <a:t>，影响向上的传导结束。</a:t>
            </a:r>
          </a:p>
        </p:txBody>
      </p:sp>
      <p:pic>
        <p:nvPicPr>
          <p:cNvPr id="4" name="图片 3"/>
          <p:cNvPicPr>
            <a:picLocks noChangeAspect="1"/>
          </p:cNvPicPr>
          <p:nvPr/>
        </p:nvPicPr>
        <p:blipFill>
          <a:blip r:embed="rId3"/>
          <a:stretch>
            <a:fillRect/>
          </a:stretch>
        </p:blipFill>
        <p:spPr>
          <a:xfrm>
            <a:off x="551833" y="1346990"/>
            <a:ext cx="10866574" cy="4372281"/>
          </a:xfrm>
          <a:prstGeom prst="rect">
            <a:avLst/>
          </a:prstGeom>
        </p:spPr>
      </p:pic>
    </p:spTree>
    <p:extLst>
      <p:ext uri="{BB962C8B-B14F-4D97-AF65-F5344CB8AC3E}">
        <p14:creationId xmlns:p14="http://schemas.microsoft.com/office/powerpoint/2010/main" val="365270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a:t>
            </a:r>
            <a:r>
              <a:rPr lang="en-US" altLang="zh-CN" dirty="0">
                <a:latin typeface="华文楷体" panose="02010600040101010101" pitchFamily="2" charset="-122"/>
                <a:ea typeface="华文楷体" panose="02010600040101010101" pitchFamily="2" charset="-122"/>
              </a:rPr>
              <a:t>LR</a:t>
            </a:r>
            <a:r>
              <a:rPr lang="zh-CN" altLang="en-US" dirty="0">
                <a:latin typeface="华文楷体" panose="02010600040101010101" pitchFamily="2" charset="-122"/>
                <a:ea typeface="华文楷体" panose="02010600040101010101" pitchFamily="2" charset="-122"/>
              </a:rPr>
              <a:t>型调整方法总结：</a:t>
            </a:r>
          </a:p>
        </p:txBody>
      </p:sp>
      <p:sp>
        <p:nvSpPr>
          <p:cNvPr id="2" name="文本框 1"/>
          <p:cNvSpPr txBox="1"/>
          <p:nvPr/>
        </p:nvSpPr>
        <p:spPr>
          <a:xfrm>
            <a:off x="341460" y="1530626"/>
            <a:ext cx="10750610" cy="3970318"/>
          </a:xfrm>
          <a:prstGeom prst="rect">
            <a:avLst/>
          </a:prstGeom>
          <a:noFill/>
        </p:spPr>
        <p:txBody>
          <a:bodyPr wrap="square" rtlCol="0">
            <a:spAutoFit/>
          </a:bodyPr>
          <a:lstStyle/>
          <a:p>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LR0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LR+1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LR</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处理方法相同之处：</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做一次双旋，先下臂左旋，变</a:t>
            </a:r>
            <a:r>
              <a:rPr lang="en-US"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LL</a:t>
            </a:r>
            <a:r>
              <a:rPr lang="zh-CN" altLang="en-US"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型，再上臂右旋。</a:t>
            </a:r>
            <a:endParaRPr lang="en-US"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不同之处在于双旋之后，</a:t>
            </a:r>
            <a:r>
              <a:rPr lang="zh-CN" altLang="en-US"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局部根</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的左、右子结点平衡因子不同：</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LR0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左、右子平衡因子均为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p>
          <a:p>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LR+1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p>
          <a:p>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LR</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p>
          <a:p>
            <a:endParaRPr lang="en-US" altLang="zh-CN" sz="2800" dirty="0"/>
          </a:p>
          <a:p>
            <a:endParaRPr lang="en-US" altLang="zh-CN" sz="2800" dirty="0"/>
          </a:p>
        </p:txBody>
      </p:sp>
    </p:spTree>
    <p:extLst>
      <p:ext uri="{BB962C8B-B14F-4D97-AF65-F5344CB8AC3E}">
        <p14:creationId xmlns:p14="http://schemas.microsoft.com/office/powerpoint/2010/main" val="8480725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a:t>
            </a:r>
            <a:r>
              <a:rPr lang="en-US" altLang="zh-CN" dirty="0">
                <a:latin typeface="华文楷体" panose="02010600040101010101" pitchFamily="2" charset="-122"/>
                <a:ea typeface="华文楷体" panose="02010600040101010101" pitchFamily="2" charset="-122"/>
              </a:rPr>
              <a:t>RL</a:t>
            </a:r>
            <a:r>
              <a:rPr lang="zh-CN" altLang="en-US" dirty="0">
                <a:latin typeface="华文楷体" panose="02010600040101010101" pitchFamily="2" charset="-122"/>
                <a:ea typeface="华文楷体" panose="02010600040101010101" pitchFamily="2" charset="-122"/>
              </a:rPr>
              <a:t>型调整方法总结：</a:t>
            </a:r>
          </a:p>
        </p:txBody>
      </p:sp>
      <p:sp>
        <p:nvSpPr>
          <p:cNvPr id="2" name="文本框 1"/>
          <p:cNvSpPr txBox="1"/>
          <p:nvPr/>
        </p:nvSpPr>
        <p:spPr>
          <a:xfrm>
            <a:off x="341460" y="1441601"/>
            <a:ext cx="12122210" cy="4832092"/>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RL</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型</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LR</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型类似，也有三</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种形态</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处理相同之处：</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做一次双旋，先</a:t>
            </a:r>
            <a:r>
              <a:rPr lang="zh-CN" altLang="en-US"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下臂右旋，变</a:t>
            </a:r>
            <a:r>
              <a:rPr lang="en-US"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RR</a:t>
            </a:r>
            <a:r>
              <a:rPr lang="zh-CN" altLang="en-US"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型，再上臂左旋。</a:t>
            </a:r>
            <a:endParaRPr lang="en-US"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不同之处在于双旋之后，局部根的左、右子结点平衡因子不同：</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AVL</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插入算法的实现代码见教材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199-202</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页。</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565057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树调整方法总结：</a:t>
            </a:r>
          </a:p>
        </p:txBody>
      </p:sp>
      <p:sp>
        <p:nvSpPr>
          <p:cNvPr id="2" name="文本框 1"/>
          <p:cNvSpPr txBox="1"/>
          <p:nvPr/>
        </p:nvSpPr>
        <p:spPr>
          <a:xfrm>
            <a:off x="341460" y="1346990"/>
            <a:ext cx="12122210" cy="3539430"/>
          </a:xfrm>
          <a:prstGeom prst="rect">
            <a:avLst/>
          </a:prstGeom>
          <a:noFill/>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另外一种方法： </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每个结点不存平衡因子，而是存储以它为根的二叉树的高度。</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存储高度的好处：</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pPr marL="514350" indent="-514350">
              <a:buFont typeface="+mj-lt"/>
              <a:buAutoNum type="arabicPeriod"/>
            </a:pP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因为根结点的高度值可由左、右子的高度值直接导出。</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514350" indent="-514350">
              <a:buFont typeface="+mj-lt"/>
              <a:buAutoNum type="arabicPeriod"/>
            </a:pP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以上</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LR</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RL</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型中，</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平衡因子为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型不同，但其高度都是一样的。</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514350" indent="-514350">
              <a:buFont typeface="+mj-lt"/>
              <a:buAutoNum type="arabicPeriod"/>
            </a:pP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一个结点的平衡性即是否危机结点，由其左、右子高度值的差临时判断。</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514350" indent="-514350">
              <a:buFont typeface="+mj-lt"/>
              <a:buAutoNum type="arabicPeriod"/>
            </a:pP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利于递归，</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算法逻辑更为简单。</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128741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9577792"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从高度角度看</a:t>
            </a:r>
            <a:r>
              <a:rPr lang="en-US" altLang="zh-CN" dirty="0" err="1">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4" name="文本框 3"/>
          <p:cNvSpPr txBox="1"/>
          <p:nvPr/>
        </p:nvSpPr>
        <p:spPr>
          <a:xfrm>
            <a:off x="412798" y="1607082"/>
            <a:ext cx="11560541" cy="523220"/>
          </a:xfrm>
          <a:prstGeom prst="rect">
            <a:avLst/>
          </a:prstGeom>
          <a:noFill/>
        </p:spPr>
        <p:txBody>
          <a:bodyPr wrap="square" rtlCol="0">
            <a:spAutoFit/>
          </a:bodyPr>
          <a:lstStyle/>
          <a:p>
            <a:r>
              <a:rPr lang="en-US" altLang="zh-CN" sz="2800" dirty="0">
                <a:latin typeface="Times New Roman" panose="02020603050405020304" pitchFamily="18" charset="0"/>
              </a:rPr>
              <a:t>LL</a:t>
            </a:r>
            <a:r>
              <a:rPr lang="zh-CN" altLang="en-US" sz="2800" dirty="0">
                <a:latin typeface="Times New Roman" panose="02020603050405020304" pitchFamily="18" charset="0"/>
              </a:rPr>
              <a:t>型： 做一次上臂右旋前后，各点高度变化</a:t>
            </a:r>
            <a:endParaRPr lang="en-US" altLang="zh-CN" sz="2800" dirty="0">
              <a:latin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94137" y="2390394"/>
            <a:ext cx="11779202" cy="3842575"/>
          </a:xfrm>
          <a:prstGeom prst="rect">
            <a:avLst/>
          </a:prstGeom>
        </p:spPr>
      </p:pic>
    </p:spTree>
    <p:extLst>
      <p:ext uri="{BB962C8B-B14F-4D97-AF65-F5344CB8AC3E}">
        <p14:creationId xmlns:p14="http://schemas.microsoft.com/office/powerpoint/2010/main" val="1066121043"/>
      </p:ext>
    </p:extLst>
  </p:cSld>
  <p:clrMapOvr>
    <a:masterClrMapping/>
  </p:clrMapOvr>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18989</TotalTime>
  <Words>14826</Words>
  <Application>Microsoft Office PowerPoint</Application>
  <PresentationFormat>宽屏</PresentationFormat>
  <Paragraphs>1329</Paragraphs>
  <Slides>194</Slides>
  <Notes>189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194</vt:i4>
      </vt:variant>
    </vt:vector>
  </HeadingPairs>
  <TitlesOfParts>
    <vt:vector size="204" baseType="lpstr">
      <vt:lpstr>等线</vt:lpstr>
      <vt:lpstr>等线 Light</vt:lpstr>
      <vt:lpstr>华文楷体</vt:lpstr>
      <vt:lpstr>微软雅黑</vt:lpstr>
      <vt:lpstr>Arial</vt:lpstr>
      <vt:lpstr>Calibri</vt:lpstr>
      <vt:lpstr>Cambria Math</vt:lpstr>
      <vt:lpstr>Times New Roman</vt:lpstr>
      <vt:lpstr>Wingdings</vt:lpstr>
      <vt:lpstr>2016-VI主题-蓝</vt:lpstr>
      <vt:lpstr>第六章 查找</vt:lpstr>
      <vt:lpstr>PowerPoint 演示文稿</vt:lpstr>
      <vt:lpstr>PowerPoint 演示文稿</vt:lpstr>
      <vt:lpstr>静态查找技术</vt:lpstr>
      <vt:lpstr>顺序查找</vt:lpstr>
      <vt:lpstr>静态查找</vt:lpstr>
      <vt:lpstr>PowerPoint 演示文稿</vt:lpstr>
      <vt:lpstr>顺序查找性能分析：</vt:lpstr>
      <vt:lpstr>PowerPoint 演示文稿</vt:lpstr>
      <vt:lpstr>折半查找</vt:lpstr>
      <vt:lpstr>折半查找成功示例</vt:lpstr>
      <vt:lpstr>折半查找不成功示例</vt:lpstr>
      <vt:lpstr>折半查找算法实现</vt:lpstr>
      <vt:lpstr>折半查找性能分析：</vt:lpstr>
      <vt:lpstr>PowerPoint 演示文稿</vt:lpstr>
      <vt:lpstr>插值查找</vt:lpstr>
      <vt:lpstr>插值查找</vt:lpstr>
      <vt:lpstr>PowerPoint 演示文稿</vt:lpstr>
      <vt:lpstr>分块查找</vt:lpstr>
      <vt:lpstr>分块查找</vt:lpstr>
      <vt:lpstr>分块查找</vt:lpstr>
      <vt:lpstr>分块查找</vt:lpstr>
      <vt:lpstr>分块查找</vt:lpstr>
      <vt:lpstr>PowerPoint 演示文稿</vt:lpstr>
      <vt:lpstr>动态查找技术</vt:lpstr>
      <vt:lpstr>PowerPoint 演示文稿</vt:lpstr>
      <vt:lpstr>PowerPoint 演示文稿</vt:lpstr>
      <vt:lpstr>二叉查找树</vt:lpstr>
      <vt:lpstr>二叉查找树</vt:lpstr>
      <vt:lpstr>二叉查找树</vt:lpstr>
      <vt:lpstr>二叉查找树</vt:lpstr>
      <vt:lpstr>二叉查找树</vt:lpstr>
      <vt:lpstr>二叉查找树</vt:lpstr>
      <vt:lpstr>PowerPoint 演示文稿</vt:lpstr>
      <vt:lpstr>二叉查找树的查找</vt:lpstr>
      <vt:lpstr>二叉查找树的查找</vt:lpstr>
      <vt:lpstr>二叉查找树的查找</vt:lpstr>
      <vt:lpstr>二叉查找树的查找</vt:lpstr>
      <vt:lpstr>二叉查找树的查找</vt:lpstr>
      <vt:lpstr>二叉查找树的查找</vt:lpstr>
      <vt:lpstr>PowerPoint 演示文稿</vt:lpstr>
      <vt:lpstr>二叉查找树的插入</vt:lpstr>
      <vt:lpstr>二叉查找树的插入</vt:lpstr>
      <vt:lpstr>二叉查找树的插入</vt:lpstr>
      <vt:lpstr>二叉查找树的插入</vt:lpstr>
      <vt:lpstr>二叉查找树的插入</vt:lpstr>
      <vt:lpstr>PowerPoint 演示文稿</vt:lpstr>
      <vt:lpstr>二叉查找树的插入</vt:lpstr>
      <vt:lpstr>二叉查找树的插入</vt:lpstr>
      <vt:lpstr>二叉查找树的插入</vt:lpstr>
      <vt:lpstr>PowerPoint 演示文稿</vt:lpstr>
      <vt:lpstr>二叉查找树的插入</vt:lpstr>
      <vt:lpstr>PowerPoint 演示文稿</vt:lpstr>
      <vt:lpstr>二叉查找树的删除</vt:lpstr>
      <vt:lpstr>直接删除，依然为一棵查找树</vt:lpstr>
      <vt:lpstr>用唯一孩子结点替代删除位置上的结点</vt:lpstr>
      <vt:lpstr>PowerPoint 演示文稿</vt:lpstr>
      <vt:lpstr>二叉查找树的删除</vt:lpstr>
      <vt:lpstr>二叉查找树的三种删除</vt:lpstr>
      <vt:lpstr>二叉查找树的删除</vt:lpstr>
      <vt:lpstr>二叉查找树的删除</vt:lpstr>
      <vt:lpstr>二叉查找树的删除</vt:lpstr>
      <vt:lpstr>二叉查找树的删除</vt:lpstr>
      <vt:lpstr>二叉查找树的删除中t引用形式的作用</vt:lpstr>
      <vt:lpstr>二叉查找树的删除</vt:lpstr>
      <vt:lpstr>二叉查找树的删除</vt:lpstr>
      <vt:lpstr>二叉查找树的删除</vt:lpstr>
      <vt:lpstr>PowerPoint 演示文稿</vt:lpstr>
      <vt:lpstr>PowerPoint 演示文稿</vt:lpstr>
      <vt:lpstr>二叉查找树的删除</vt:lpstr>
      <vt:lpstr>PowerPoint 演示文稿</vt:lpstr>
      <vt:lpstr>PowerPoint 演示文稿</vt:lpstr>
      <vt:lpstr>PowerPoint 演示文稿</vt:lpstr>
      <vt:lpstr>平衡二叉树（AVL）的定义</vt:lpstr>
      <vt:lpstr>平衡和非平衡二叉查找树示例</vt:lpstr>
      <vt:lpstr>平衡和非平衡二叉查找树示例</vt:lpstr>
      <vt:lpstr>AVL树类的定义1：</vt:lpstr>
      <vt:lpstr>AVL树类的定义：</vt:lpstr>
      <vt:lpstr>PowerPoint 演示文稿</vt:lpstr>
      <vt:lpstr>AVL树的查找</vt:lpstr>
      <vt:lpstr>PowerPoint 演示文稿</vt:lpstr>
      <vt:lpstr>AVL树的插入</vt:lpstr>
      <vt:lpstr>AVL树的插入过程中结点平衡因子的变化规律：</vt:lpstr>
      <vt:lpstr>AVL树插入后结点平衡因子的变化</vt:lpstr>
      <vt:lpstr>AVL树插入后结点平衡因子的变化</vt:lpstr>
      <vt:lpstr>AVL树中的冲突结点：</vt:lpstr>
      <vt:lpstr>AVL树中的冲突结点调整示例：</vt:lpstr>
      <vt:lpstr>AVL树中冲突结点各种情况的调整方法：</vt:lpstr>
      <vt:lpstr>AVL树中冲突结点各种情况的调整方法：</vt:lpstr>
      <vt:lpstr>AVL树中冲突结点各种情况的调整方法：</vt:lpstr>
      <vt:lpstr>AVL树中冲突结点各种情况的调整方法：</vt:lpstr>
      <vt:lpstr>AVL树中冲突结点各种情况的调整方法：</vt:lpstr>
      <vt:lpstr>AVL树中冲突结点各种情况的调整方法：</vt:lpstr>
      <vt:lpstr>AVL树中冲突结点各种情况的调整方法：</vt:lpstr>
      <vt:lpstr>AVL树中冲突结点各种情况的调整方法：</vt:lpstr>
      <vt:lpstr>AVL树中LR型调整方法总结：</vt:lpstr>
      <vt:lpstr>AVL树中RL型调整方法总结：</vt:lpstr>
      <vt:lpstr>AVL树调整方法总结：</vt:lpstr>
      <vt:lpstr>从高度角度看AVL树中冲突结点各种情况的调整方法：</vt:lpstr>
      <vt:lpstr>从高度角度看AVL树中冲突结点各种情况的调整方法：</vt:lpstr>
      <vt:lpstr>从高度角度看AVL树中冲突结点各种情况的调整方法：</vt:lpstr>
      <vt:lpstr>从高度角度看AVL树中冲突结点各种情况的调整方法：</vt:lpstr>
      <vt:lpstr>AVL树中冲突结点各种情况的调整方法：</vt:lpstr>
      <vt:lpstr>AVL树类的定义2：</vt:lpstr>
      <vt:lpstr>AVL树类的定义2：</vt:lpstr>
      <vt:lpstr>AVL树类的定义：</vt:lpstr>
      <vt:lpstr>AVL树类的定义：</vt:lpstr>
      <vt:lpstr>AVL树中冲突结点各种情况的调整方法：</vt:lpstr>
      <vt:lpstr>AVL树中冲突结点各种情况的调整方法：</vt:lpstr>
      <vt:lpstr>LL调整：</vt:lpstr>
      <vt:lpstr>RR调整：</vt:lpstr>
      <vt:lpstr>LR和RL调整：</vt:lpstr>
      <vt:lpstr>PowerPoint 演示文稿</vt:lpstr>
      <vt:lpstr>AVL树的删除</vt:lpstr>
      <vt:lpstr>AVL树删除的各种情况分析：</vt:lpstr>
      <vt:lpstr>AVL树删除的各种情况分析：</vt:lpstr>
      <vt:lpstr>AVL树删除的各种情况分析：</vt:lpstr>
      <vt:lpstr>AVL树删除的各种情况示例1：</vt:lpstr>
      <vt:lpstr>AVL树删除的各种情况示例2：</vt:lpstr>
      <vt:lpstr>AVL树删除的各种情况示例3：</vt:lpstr>
      <vt:lpstr>AVL树删除的各种情况示例3：</vt:lpstr>
      <vt:lpstr>AVL删除总结</vt:lpstr>
      <vt:lpstr>AVL树删除操作的递归算法实现：</vt:lpstr>
      <vt:lpstr>AVL树删除操作的递归算法实现：</vt:lpstr>
      <vt:lpstr>AVL树删除操作的递归算法实现：</vt:lpstr>
      <vt:lpstr>二叉查找树的删除</vt:lpstr>
      <vt:lpstr>AVL树中冲突结点各种情况的调整方法：</vt:lpstr>
      <vt:lpstr>PowerPoint 演示文稿</vt:lpstr>
      <vt:lpstr>AVL树的最大高度*：</vt:lpstr>
      <vt:lpstr>AVL树的最大高度*：</vt:lpstr>
      <vt:lpstr>AVL树的最大高度*：</vt:lpstr>
      <vt:lpstr>PowerPoint 演示文稿</vt:lpstr>
      <vt:lpstr>PowerPoint 演示文稿</vt:lpstr>
      <vt:lpstr>外部查找</vt:lpstr>
      <vt:lpstr>PowerPoint 演示文稿</vt:lpstr>
      <vt:lpstr>B树</vt:lpstr>
      <vt:lpstr>B树</vt:lpstr>
      <vt:lpstr>PowerPoint 演示文稿</vt:lpstr>
      <vt:lpstr>5阶B树示例：</vt:lpstr>
      <vt:lpstr>B树的查找：找30</vt:lpstr>
      <vt:lpstr>B树的查找</vt:lpstr>
      <vt:lpstr>B树的插入</vt:lpstr>
      <vt:lpstr>新建一棵B树：是一个结点逐一插入的过程</vt:lpstr>
      <vt:lpstr>新建一棵B树：是一个结点逐一插入的过程</vt:lpstr>
      <vt:lpstr>B树的插入</vt:lpstr>
      <vt:lpstr>B树的插入算法性能分析</vt:lpstr>
      <vt:lpstr>B树的删除</vt:lpstr>
      <vt:lpstr>1.待删关键字在最下非叶子结点层，再下层就是空结点了。</vt:lpstr>
      <vt:lpstr>1.待删关键字在最下非叶子结点层，再下层就是空结点了。</vt:lpstr>
      <vt:lpstr>1.待删关键字在最下非叶子结点层，再下层就是空结点了。</vt:lpstr>
      <vt:lpstr>1.待删关键字在最下非叶子结点层，再下层就是空结点了。</vt:lpstr>
      <vt:lpstr>1.待删关键字在最下非叶子结点层，再下层就是空结点了。</vt:lpstr>
      <vt:lpstr>2.待删的关键字在中间层，下层仍为非叶子结点层。</vt:lpstr>
      <vt:lpstr>2.待删的关键字在中间层，下层仍为非叶子结点层。</vt:lpstr>
      <vt:lpstr>B树的问题</vt:lpstr>
      <vt:lpstr>PowerPoint 演示文稿</vt:lpstr>
      <vt:lpstr>B+树</vt:lpstr>
      <vt:lpstr>B+树</vt:lpstr>
      <vt:lpstr>3阶B+树示例：</vt:lpstr>
      <vt:lpstr>B+树查找操作</vt:lpstr>
      <vt:lpstr>B+树插入、删除操作</vt:lpstr>
      <vt:lpstr>B树和B+树的比较</vt:lpstr>
      <vt:lpstr>PowerPoint 演示文稿</vt:lpstr>
      <vt:lpstr>PowerPoint 演示文稿</vt:lpstr>
      <vt:lpstr>B树和B+树的比较</vt:lpstr>
      <vt:lpstr>B+树便于按序遍历</vt:lpstr>
      <vt:lpstr>B+树规模计算*</vt:lpstr>
      <vt:lpstr>B+树规模计算*</vt:lpstr>
      <vt:lpstr>PowerPoint 演示文稿</vt:lpstr>
      <vt:lpstr>PowerPoint 演示文稿</vt:lpstr>
      <vt:lpstr>哈希查找</vt:lpstr>
      <vt:lpstr>相关概念</vt:lpstr>
      <vt:lpstr>PowerPoint 演示文稿</vt:lpstr>
      <vt:lpstr>PowerPoint 演示文稿</vt:lpstr>
      <vt:lpstr>哈希函数</vt:lpstr>
      <vt:lpstr>哈希函数</vt:lpstr>
      <vt:lpstr>哈希函数</vt:lpstr>
      <vt:lpstr>哈希函数</vt:lpstr>
      <vt:lpstr>PowerPoint 演示文稿</vt:lpstr>
      <vt:lpstr>闭哈希表和开哈希表</vt:lpstr>
      <vt:lpstr>线性探测法-闭哈希表</vt:lpstr>
      <vt:lpstr>二次探测法-闭哈希表</vt:lpstr>
      <vt:lpstr>哈希表的操作示例：</vt:lpstr>
      <vt:lpstr>哈希表的查找示例：</vt:lpstr>
      <vt:lpstr>哈希表的查找示例：</vt:lpstr>
      <vt:lpstr>哈希表的删除示例：</vt:lpstr>
      <vt:lpstr>哈希表的定期整理示例：</vt:lpstr>
      <vt:lpstr>哈希表的插入示例：</vt:lpstr>
      <vt:lpstr>链地址法-开哈希表</vt:lpstr>
      <vt:lpstr>小结</vt:lpstr>
      <vt:lpstr>小结</vt:lpstr>
      <vt:lpstr>小结</vt:lpstr>
      <vt:lpstr>小结</vt:lpstr>
      <vt:lpstr>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寒 王</cp:lastModifiedBy>
  <cp:revision>690</cp:revision>
  <dcterms:created xsi:type="dcterms:W3CDTF">2016-04-20T02:59:17Z</dcterms:created>
  <dcterms:modified xsi:type="dcterms:W3CDTF">2025-06-10T13:17:36Z</dcterms:modified>
</cp:coreProperties>
</file>